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m4a" ContentType="audio/mp4"/>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4" r:id="rId2"/>
  </p:sldMasterIdLst>
  <p:notesMasterIdLst>
    <p:notesMasterId r:id="rId31"/>
  </p:notesMasterIdLst>
  <p:sldIdLst>
    <p:sldId id="256" r:id="rId3"/>
    <p:sldId id="257" r:id="rId4"/>
    <p:sldId id="258" r:id="rId5"/>
    <p:sldId id="309" r:id="rId6"/>
    <p:sldId id="363" r:id="rId7"/>
    <p:sldId id="259" r:id="rId8"/>
    <p:sldId id="358" r:id="rId9"/>
    <p:sldId id="359" r:id="rId10"/>
    <p:sldId id="260" r:id="rId11"/>
    <p:sldId id="313" r:id="rId12"/>
    <p:sldId id="345" r:id="rId13"/>
    <p:sldId id="311" r:id="rId14"/>
    <p:sldId id="346" r:id="rId15"/>
    <p:sldId id="312" r:id="rId16"/>
    <p:sldId id="269" r:id="rId17"/>
    <p:sldId id="360" r:id="rId18"/>
    <p:sldId id="361" r:id="rId19"/>
    <p:sldId id="347" r:id="rId20"/>
    <p:sldId id="362" r:id="rId21"/>
    <p:sldId id="348" r:id="rId22"/>
    <p:sldId id="349" r:id="rId23"/>
    <p:sldId id="350" r:id="rId24"/>
    <p:sldId id="351" r:id="rId25"/>
    <p:sldId id="352" r:id="rId26"/>
    <p:sldId id="353" r:id="rId27"/>
    <p:sldId id="354" r:id="rId28"/>
    <p:sldId id="355" r:id="rId29"/>
    <p:sldId id="35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6" d="100"/>
          <a:sy n="76" d="100"/>
        </p:scale>
        <p:origin x="-630" y="-90"/>
      </p:cViewPr>
      <p:guideLst>
        <p:guide orient="horz" pos="2160"/>
        <p:guide pos="3840"/>
      </p:guideLst>
    </p:cSldViewPr>
  </p:slideViewPr>
  <p:notesTextViewPr>
    <p:cViewPr>
      <p:scale>
        <a:sx n="1" d="1"/>
        <a:sy n="1" d="1"/>
      </p:scale>
      <p:origin x="0" y="0"/>
    </p:cViewPr>
  </p:notesTextViewPr>
  <p:sorterViewPr>
    <p:cViewPr>
      <p:scale>
        <a:sx n="100" d="100"/>
        <a:sy n="100" d="100"/>
      </p:scale>
      <p:origin x="0" y="-54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AD07B-D1A5-4C5A-ACAE-F3E8E87D059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8B6A8BE-E337-4DF6-8D22-DF500E861F92}">
      <dgm:prSet/>
      <dgm:spPr/>
      <dgm:t>
        <a:bodyPr/>
        <a:lstStyle/>
        <a:p>
          <a:r>
            <a:rPr lang="tr-TR" b="1"/>
            <a:t>Arapça, </a:t>
          </a:r>
          <a:endParaRPr lang="en-US"/>
        </a:p>
      </dgm:t>
    </dgm:pt>
    <dgm:pt modelId="{E0908A12-F075-4584-8C5E-5FB0ADA72E4B}" type="parTrans" cxnId="{FCB37B89-FCEB-452F-B267-5E84F85A2EC9}">
      <dgm:prSet/>
      <dgm:spPr/>
      <dgm:t>
        <a:bodyPr/>
        <a:lstStyle/>
        <a:p>
          <a:endParaRPr lang="en-US"/>
        </a:p>
      </dgm:t>
    </dgm:pt>
    <dgm:pt modelId="{26484322-C5F3-4DEB-84DA-C40EB37A0A31}" type="sibTrans" cxnId="{FCB37B89-FCEB-452F-B267-5E84F85A2EC9}">
      <dgm:prSet/>
      <dgm:spPr/>
      <dgm:t>
        <a:bodyPr/>
        <a:lstStyle/>
        <a:p>
          <a:endParaRPr lang="en-US"/>
        </a:p>
      </dgm:t>
    </dgm:pt>
    <dgm:pt modelId="{529011B8-E004-48CD-B3CA-F99C9262C1D8}">
      <dgm:prSet/>
      <dgm:spPr/>
      <dgm:t>
        <a:bodyPr/>
        <a:lstStyle/>
        <a:p>
          <a:r>
            <a:rPr lang="tr-TR" b="1"/>
            <a:t>Kur’an-ı Kerim, </a:t>
          </a:r>
          <a:endParaRPr lang="en-US"/>
        </a:p>
      </dgm:t>
    </dgm:pt>
    <dgm:pt modelId="{3E5B5442-E9C7-4D6F-9D3B-13B5475211AB}" type="parTrans" cxnId="{A73D8B67-BF25-4062-86B4-137021D7581E}">
      <dgm:prSet/>
      <dgm:spPr/>
      <dgm:t>
        <a:bodyPr/>
        <a:lstStyle/>
        <a:p>
          <a:endParaRPr lang="en-US"/>
        </a:p>
      </dgm:t>
    </dgm:pt>
    <dgm:pt modelId="{65684E4B-7C98-4738-BB18-3AD42803CB60}" type="sibTrans" cxnId="{A73D8B67-BF25-4062-86B4-137021D7581E}">
      <dgm:prSet/>
      <dgm:spPr/>
      <dgm:t>
        <a:bodyPr/>
        <a:lstStyle/>
        <a:p>
          <a:endParaRPr lang="en-US"/>
        </a:p>
      </dgm:t>
    </dgm:pt>
    <dgm:pt modelId="{04E5CBA4-9755-4BAA-96BF-F7FADC537EFF}">
      <dgm:prSet/>
      <dgm:spPr/>
      <dgm:t>
        <a:bodyPr/>
        <a:lstStyle/>
        <a:p>
          <a:r>
            <a:rPr lang="tr-TR" b="1"/>
            <a:t>Hz. Muhammed’in Hayatı  </a:t>
          </a:r>
          <a:endParaRPr lang="en-US"/>
        </a:p>
      </dgm:t>
    </dgm:pt>
    <dgm:pt modelId="{B1B5639D-A1A3-4F28-B178-AB632EC299CB}" type="parTrans" cxnId="{750F6367-DC73-4258-B2F6-16252171597B}">
      <dgm:prSet/>
      <dgm:spPr/>
      <dgm:t>
        <a:bodyPr/>
        <a:lstStyle/>
        <a:p>
          <a:endParaRPr lang="en-US"/>
        </a:p>
      </dgm:t>
    </dgm:pt>
    <dgm:pt modelId="{E4449C26-DF5F-4361-93EA-EAA9A79D182C}" type="sibTrans" cxnId="{750F6367-DC73-4258-B2F6-16252171597B}">
      <dgm:prSet/>
      <dgm:spPr/>
      <dgm:t>
        <a:bodyPr/>
        <a:lstStyle/>
        <a:p>
          <a:endParaRPr lang="en-US"/>
        </a:p>
      </dgm:t>
    </dgm:pt>
    <dgm:pt modelId="{84D8B901-FBA5-41DC-B985-C84C5F872808}">
      <dgm:prSet/>
      <dgm:spPr/>
      <dgm:t>
        <a:bodyPr/>
        <a:lstStyle/>
        <a:p>
          <a:r>
            <a:rPr lang="tr-TR" b="1"/>
            <a:t>Temel Dini Bilgiler </a:t>
          </a:r>
          <a:endParaRPr lang="en-US"/>
        </a:p>
      </dgm:t>
    </dgm:pt>
    <dgm:pt modelId="{927C38C6-016E-4968-AB45-99B96D61451F}" type="parTrans" cxnId="{3EC5835D-CFC1-4ED5-9DB3-2710D0E15F6F}">
      <dgm:prSet/>
      <dgm:spPr/>
      <dgm:t>
        <a:bodyPr/>
        <a:lstStyle/>
        <a:p>
          <a:endParaRPr lang="en-US"/>
        </a:p>
      </dgm:t>
    </dgm:pt>
    <dgm:pt modelId="{6977C5F4-4EA9-42E0-B1CE-B24979053FEE}" type="sibTrans" cxnId="{3EC5835D-CFC1-4ED5-9DB3-2710D0E15F6F}">
      <dgm:prSet/>
      <dgm:spPr/>
      <dgm:t>
        <a:bodyPr/>
        <a:lstStyle/>
        <a:p>
          <a:endParaRPr lang="en-US"/>
        </a:p>
      </dgm:t>
    </dgm:pt>
    <dgm:pt modelId="{E56FDE2A-B80D-42B6-9133-F1F2DDB6B303}">
      <dgm:prSet/>
      <dgm:spPr/>
      <dgm:t>
        <a:bodyPr/>
        <a:lstStyle/>
        <a:p>
          <a:r>
            <a:rPr lang="tr-TR" b="1"/>
            <a:t>gibi zorunlu dersler verilmektedir.</a:t>
          </a:r>
          <a:endParaRPr lang="en-US"/>
        </a:p>
      </dgm:t>
    </dgm:pt>
    <dgm:pt modelId="{0911BE41-1353-495F-9885-B0026F866706}" type="parTrans" cxnId="{05C34C4D-AC4B-43FE-9451-E30107DFA920}">
      <dgm:prSet/>
      <dgm:spPr/>
      <dgm:t>
        <a:bodyPr/>
        <a:lstStyle/>
        <a:p>
          <a:endParaRPr lang="en-US"/>
        </a:p>
      </dgm:t>
    </dgm:pt>
    <dgm:pt modelId="{F97F079F-4040-4A83-A1F4-C23CCC1C4FA9}" type="sibTrans" cxnId="{05C34C4D-AC4B-43FE-9451-E30107DFA920}">
      <dgm:prSet/>
      <dgm:spPr/>
      <dgm:t>
        <a:bodyPr/>
        <a:lstStyle/>
        <a:p>
          <a:endParaRPr lang="en-US"/>
        </a:p>
      </dgm:t>
    </dgm:pt>
    <dgm:pt modelId="{6D9C5C0C-1673-4BC4-8EF1-D3B3B2D00C1A}" type="pres">
      <dgm:prSet presAssocID="{122AD07B-D1A5-4C5A-ACAE-F3E8E87D0590}" presName="vert0" presStyleCnt="0">
        <dgm:presLayoutVars>
          <dgm:dir/>
          <dgm:animOne val="branch"/>
          <dgm:animLvl val="lvl"/>
        </dgm:presLayoutVars>
      </dgm:prSet>
      <dgm:spPr/>
      <dgm:t>
        <a:bodyPr/>
        <a:lstStyle/>
        <a:p>
          <a:endParaRPr lang="tr-TR"/>
        </a:p>
      </dgm:t>
    </dgm:pt>
    <dgm:pt modelId="{647A3BB6-EAEE-4BA3-8C5C-EED247735FA5}" type="pres">
      <dgm:prSet presAssocID="{C8B6A8BE-E337-4DF6-8D22-DF500E861F92}" presName="thickLine" presStyleLbl="alignNode1" presStyleIdx="0" presStyleCnt="5"/>
      <dgm:spPr/>
    </dgm:pt>
    <dgm:pt modelId="{F4BC0632-741F-49B8-A9C2-8FDDCAE0693B}" type="pres">
      <dgm:prSet presAssocID="{C8B6A8BE-E337-4DF6-8D22-DF500E861F92}" presName="horz1" presStyleCnt="0"/>
      <dgm:spPr/>
    </dgm:pt>
    <dgm:pt modelId="{1AB5C190-6984-4ED6-A40F-CBA8E0834695}" type="pres">
      <dgm:prSet presAssocID="{C8B6A8BE-E337-4DF6-8D22-DF500E861F92}" presName="tx1" presStyleLbl="revTx" presStyleIdx="0" presStyleCnt="5"/>
      <dgm:spPr/>
      <dgm:t>
        <a:bodyPr/>
        <a:lstStyle/>
        <a:p>
          <a:endParaRPr lang="tr-TR"/>
        </a:p>
      </dgm:t>
    </dgm:pt>
    <dgm:pt modelId="{B46C61AF-9D6C-4AC0-ACD5-EB847DDD8E01}" type="pres">
      <dgm:prSet presAssocID="{C8B6A8BE-E337-4DF6-8D22-DF500E861F92}" presName="vert1" presStyleCnt="0"/>
      <dgm:spPr/>
    </dgm:pt>
    <dgm:pt modelId="{35BD0E09-4A4F-4092-9D5C-97B81FE0070F}" type="pres">
      <dgm:prSet presAssocID="{529011B8-E004-48CD-B3CA-F99C9262C1D8}" presName="thickLine" presStyleLbl="alignNode1" presStyleIdx="1" presStyleCnt="5"/>
      <dgm:spPr/>
    </dgm:pt>
    <dgm:pt modelId="{F9465701-420A-4615-BC4C-083B5F180FC9}" type="pres">
      <dgm:prSet presAssocID="{529011B8-E004-48CD-B3CA-F99C9262C1D8}" presName="horz1" presStyleCnt="0"/>
      <dgm:spPr/>
    </dgm:pt>
    <dgm:pt modelId="{734BFB74-D72B-4A6B-B8B4-5AB462A17CA8}" type="pres">
      <dgm:prSet presAssocID="{529011B8-E004-48CD-B3CA-F99C9262C1D8}" presName="tx1" presStyleLbl="revTx" presStyleIdx="1" presStyleCnt="5"/>
      <dgm:spPr/>
      <dgm:t>
        <a:bodyPr/>
        <a:lstStyle/>
        <a:p>
          <a:endParaRPr lang="tr-TR"/>
        </a:p>
      </dgm:t>
    </dgm:pt>
    <dgm:pt modelId="{88B3BF8C-1F2C-4397-82BB-D5D29C133863}" type="pres">
      <dgm:prSet presAssocID="{529011B8-E004-48CD-B3CA-F99C9262C1D8}" presName="vert1" presStyleCnt="0"/>
      <dgm:spPr/>
    </dgm:pt>
    <dgm:pt modelId="{7F4CEB11-8620-4C64-AD09-D6A1115D64C8}" type="pres">
      <dgm:prSet presAssocID="{04E5CBA4-9755-4BAA-96BF-F7FADC537EFF}" presName="thickLine" presStyleLbl="alignNode1" presStyleIdx="2" presStyleCnt="5"/>
      <dgm:spPr/>
    </dgm:pt>
    <dgm:pt modelId="{A31DA3CB-BEEB-4FB5-961B-A3D6F81AB75D}" type="pres">
      <dgm:prSet presAssocID="{04E5CBA4-9755-4BAA-96BF-F7FADC537EFF}" presName="horz1" presStyleCnt="0"/>
      <dgm:spPr/>
    </dgm:pt>
    <dgm:pt modelId="{2010199F-0FC9-436D-AEAC-777CC5C73B43}" type="pres">
      <dgm:prSet presAssocID="{04E5CBA4-9755-4BAA-96BF-F7FADC537EFF}" presName="tx1" presStyleLbl="revTx" presStyleIdx="2" presStyleCnt="5"/>
      <dgm:spPr/>
      <dgm:t>
        <a:bodyPr/>
        <a:lstStyle/>
        <a:p>
          <a:endParaRPr lang="tr-TR"/>
        </a:p>
      </dgm:t>
    </dgm:pt>
    <dgm:pt modelId="{3BF1C5B7-9AB9-43BD-9B22-65DA8FC6A7A0}" type="pres">
      <dgm:prSet presAssocID="{04E5CBA4-9755-4BAA-96BF-F7FADC537EFF}" presName="vert1" presStyleCnt="0"/>
      <dgm:spPr/>
    </dgm:pt>
    <dgm:pt modelId="{BB4E760D-CAE9-4F2C-9448-AA21D1C06787}" type="pres">
      <dgm:prSet presAssocID="{84D8B901-FBA5-41DC-B985-C84C5F872808}" presName="thickLine" presStyleLbl="alignNode1" presStyleIdx="3" presStyleCnt="5"/>
      <dgm:spPr/>
    </dgm:pt>
    <dgm:pt modelId="{EC3F5A9D-F35D-4314-AB99-321718991701}" type="pres">
      <dgm:prSet presAssocID="{84D8B901-FBA5-41DC-B985-C84C5F872808}" presName="horz1" presStyleCnt="0"/>
      <dgm:spPr/>
    </dgm:pt>
    <dgm:pt modelId="{1D6797E0-5D50-4EAF-AB81-B20BE17DC954}" type="pres">
      <dgm:prSet presAssocID="{84D8B901-FBA5-41DC-B985-C84C5F872808}" presName="tx1" presStyleLbl="revTx" presStyleIdx="3" presStyleCnt="5"/>
      <dgm:spPr/>
      <dgm:t>
        <a:bodyPr/>
        <a:lstStyle/>
        <a:p>
          <a:endParaRPr lang="tr-TR"/>
        </a:p>
      </dgm:t>
    </dgm:pt>
    <dgm:pt modelId="{D2B1B56E-D08B-4185-8981-E47A267082A0}" type="pres">
      <dgm:prSet presAssocID="{84D8B901-FBA5-41DC-B985-C84C5F872808}" presName="vert1" presStyleCnt="0"/>
      <dgm:spPr/>
    </dgm:pt>
    <dgm:pt modelId="{B5AF2B52-2B21-4D8C-AD21-F5E9112D4DB3}" type="pres">
      <dgm:prSet presAssocID="{E56FDE2A-B80D-42B6-9133-F1F2DDB6B303}" presName="thickLine" presStyleLbl="alignNode1" presStyleIdx="4" presStyleCnt="5"/>
      <dgm:spPr/>
    </dgm:pt>
    <dgm:pt modelId="{AC472C6A-6F29-47B6-939B-BDA67558DC73}" type="pres">
      <dgm:prSet presAssocID="{E56FDE2A-B80D-42B6-9133-F1F2DDB6B303}" presName="horz1" presStyleCnt="0"/>
      <dgm:spPr/>
    </dgm:pt>
    <dgm:pt modelId="{137B2ADB-3418-4747-949B-C36C46B126F9}" type="pres">
      <dgm:prSet presAssocID="{E56FDE2A-B80D-42B6-9133-F1F2DDB6B303}" presName="tx1" presStyleLbl="revTx" presStyleIdx="4" presStyleCnt="5"/>
      <dgm:spPr/>
      <dgm:t>
        <a:bodyPr/>
        <a:lstStyle/>
        <a:p>
          <a:endParaRPr lang="tr-TR"/>
        </a:p>
      </dgm:t>
    </dgm:pt>
    <dgm:pt modelId="{B2286E46-41A2-44C3-95ED-0C9E9F4A90FC}" type="pres">
      <dgm:prSet presAssocID="{E56FDE2A-B80D-42B6-9133-F1F2DDB6B303}" presName="vert1" presStyleCnt="0"/>
      <dgm:spPr/>
    </dgm:pt>
  </dgm:ptLst>
  <dgm:cxnLst>
    <dgm:cxn modelId="{256319D8-7BD1-416E-9305-8B6807398D73}" type="presOf" srcId="{122AD07B-D1A5-4C5A-ACAE-F3E8E87D0590}" destId="{6D9C5C0C-1673-4BC4-8EF1-D3B3B2D00C1A}" srcOrd="0" destOrd="0" presId="urn:microsoft.com/office/officeart/2008/layout/LinedList"/>
    <dgm:cxn modelId="{FCB37B89-FCEB-452F-B267-5E84F85A2EC9}" srcId="{122AD07B-D1A5-4C5A-ACAE-F3E8E87D0590}" destId="{C8B6A8BE-E337-4DF6-8D22-DF500E861F92}" srcOrd="0" destOrd="0" parTransId="{E0908A12-F075-4584-8C5E-5FB0ADA72E4B}" sibTransId="{26484322-C5F3-4DEB-84DA-C40EB37A0A31}"/>
    <dgm:cxn modelId="{999154E1-8824-4203-B136-21B203153F9F}" type="presOf" srcId="{E56FDE2A-B80D-42B6-9133-F1F2DDB6B303}" destId="{137B2ADB-3418-4747-949B-C36C46B126F9}" srcOrd="0" destOrd="0" presId="urn:microsoft.com/office/officeart/2008/layout/LinedList"/>
    <dgm:cxn modelId="{A73D8B67-BF25-4062-86B4-137021D7581E}" srcId="{122AD07B-D1A5-4C5A-ACAE-F3E8E87D0590}" destId="{529011B8-E004-48CD-B3CA-F99C9262C1D8}" srcOrd="1" destOrd="0" parTransId="{3E5B5442-E9C7-4D6F-9D3B-13B5475211AB}" sibTransId="{65684E4B-7C98-4738-BB18-3AD42803CB60}"/>
    <dgm:cxn modelId="{4AD09830-17C7-4CDC-ABFE-D4DAF79A648E}" type="presOf" srcId="{84D8B901-FBA5-41DC-B985-C84C5F872808}" destId="{1D6797E0-5D50-4EAF-AB81-B20BE17DC954}" srcOrd="0" destOrd="0" presId="urn:microsoft.com/office/officeart/2008/layout/LinedList"/>
    <dgm:cxn modelId="{9DE2C1A0-FA67-4662-BA39-761A9A3EEB58}" type="presOf" srcId="{C8B6A8BE-E337-4DF6-8D22-DF500E861F92}" destId="{1AB5C190-6984-4ED6-A40F-CBA8E0834695}" srcOrd="0" destOrd="0" presId="urn:microsoft.com/office/officeart/2008/layout/LinedList"/>
    <dgm:cxn modelId="{BC51FA95-E99A-4DF2-BC0F-3D11FE386D5A}" type="presOf" srcId="{529011B8-E004-48CD-B3CA-F99C9262C1D8}" destId="{734BFB74-D72B-4A6B-B8B4-5AB462A17CA8}" srcOrd="0" destOrd="0" presId="urn:microsoft.com/office/officeart/2008/layout/LinedList"/>
    <dgm:cxn modelId="{866F45C7-F0DB-4CD1-A78F-15C3336AED3C}" type="presOf" srcId="{04E5CBA4-9755-4BAA-96BF-F7FADC537EFF}" destId="{2010199F-0FC9-436D-AEAC-777CC5C73B43}" srcOrd="0" destOrd="0" presId="urn:microsoft.com/office/officeart/2008/layout/LinedList"/>
    <dgm:cxn modelId="{3EC5835D-CFC1-4ED5-9DB3-2710D0E15F6F}" srcId="{122AD07B-D1A5-4C5A-ACAE-F3E8E87D0590}" destId="{84D8B901-FBA5-41DC-B985-C84C5F872808}" srcOrd="3" destOrd="0" parTransId="{927C38C6-016E-4968-AB45-99B96D61451F}" sibTransId="{6977C5F4-4EA9-42E0-B1CE-B24979053FEE}"/>
    <dgm:cxn modelId="{750F6367-DC73-4258-B2F6-16252171597B}" srcId="{122AD07B-D1A5-4C5A-ACAE-F3E8E87D0590}" destId="{04E5CBA4-9755-4BAA-96BF-F7FADC537EFF}" srcOrd="2" destOrd="0" parTransId="{B1B5639D-A1A3-4F28-B178-AB632EC299CB}" sibTransId="{E4449C26-DF5F-4361-93EA-EAA9A79D182C}"/>
    <dgm:cxn modelId="{05C34C4D-AC4B-43FE-9451-E30107DFA920}" srcId="{122AD07B-D1A5-4C5A-ACAE-F3E8E87D0590}" destId="{E56FDE2A-B80D-42B6-9133-F1F2DDB6B303}" srcOrd="4" destOrd="0" parTransId="{0911BE41-1353-495F-9885-B0026F866706}" sibTransId="{F97F079F-4040-4A83-A1F4-C23CCC1C4FA9}"/>
    <dgm:cxn modelId="{C621D78A-EDF8-40BD-8FAF-0BAF88A76480}" type="presParOf" srcId="{6D9C5C0C-1673-4BC4-8EF1-D3B3B2D00C1A}" destId="{647A3BB6-EAEE-4BA3-8C5C-EED247735FA5}" srcOrd="0" destOrd="0" presId="urn:microsoft.com/office/officeart/2008/layout/LinedList"/>
    <dgm:cxn modelId="{359061B1-C682-4651-A0CE-6C1DEB109002}" type="presParOf" srcId="{6D9C5C0C-1673-4BC4-8EF1-D3B3B2D00C1A}" destId="{F4BC0632-741F-49B8-A9C2-8FDDCAE0693B}" srcOrd="1" destOrd="0" presId="urn:microsoft.com/office/officeart/2008/layout/LinedList"/>
    <dgm:cxn modelId="{0960DE9A-AB73-48CA-B664-5FD1611E5C75}" type="presParOf" srcId="{F4BC0632-741F-49B8-A9C2-8FDDCAE0693B}" destId="{1AB5C190-6984-4ED6-A40F-CBA8E0834695}" srcOrd="0" destOrd="0" presId="urn:microsoft.com/office/officeart/2008/layout/LinedList"/>
    <dgm:cxn modelId="{3018B2ED-BCE8-4D35-AAD5-54934DD058DE}" type="presParOf" srcId="{F4BC0632-741F-49B8-A9C2-8FDDCAE0693B}" destId="{B46C61AF-9D6C-4AC0-ACD5-EB847DDD8E01}" srcOrd="1" destOrd="0" presId="urn:microsoft.com/office/officeart/2008/layout/LinedList"/>
    <dgm:cxn modelId="{F71AFAE3-321B-452C-937A-48B9B60ADC4A}" type="presParOf" srcId="{6D9C5C0C-1673-4BC4-8EF1-D3B3B2D00C1A}" destId="{35BD0E09-4A4F-4092-9D5C-97B81FE0070F}" srcOrd="2" destOrd="0" presId="urn:microsoft.com/office/officeart/2008/layout/LinedList"/>
    <dgm:cxn modelId="{CEE19EA1-40B9-4E5F-9288-B315EC730460}" type="presParOf" srcId="{6D9C5C0C-1673-4BC4-8EF1-D3B3B2D00C1A}" destId="{F9465701-420A-4615-BC4C-083B5F180FC9}" srcOrd="3" destOrd="0" presId="urn:microsoft.com/office/officeart/2008/layout/LinedList"/>
    <dgm:cxn modelId="{B1FDFA00-0E02-4EC6-B443-364DC50E98E7}" type="presParOf" srcId="{F9465701-420A-4615-BC4C-083B5F180FC9}" destId="{734BFB74-D72B-4A6B-B8B4-5AB462A17CA8}" srcOrd="0" destOrd="0" presId="urn:microsoft.com/office/officeart/2008/layout/LinedList"/>
    <dgm:cxn modelId="{7D715E25-34CD-4317-9564-A03BC2BDD7E5}" type="presParOf" srcId="{F9465701-420A-4615-BC4C-083B5F180FC9}" destId="{88B3BF8C-1F2C-4397-82BB-D5D29C133863}" srcOrd="1" destOrd="0" presId="urn:microsoft.com/office/officeart/2008/layout/LinedList"/>
    <dgm:cxn modelId="{BC087D87-7EDA-44AA-A09B-5E08E23F6D4F}" type="presParOf" srcId="{6D9C5C0C-1673-4BC4-8EF1-D3B3B2D00C1A}" destId="{7F4CEB11-8620-4C64-AD09-D6A1115D64C8}" srcOrd="4" destOrd="0" presId="urn:microsoft.com/office/officeart/2008/layout/LinedList"/>
    <dgm:cxn modelId="{A5220877-2A6C-4D24-967C-2E1BF8F9272A}" type="presParOf" srcId="{6D9C5C0C-1673-4BC4-8EF1-D3B3B2D00C1A}" destId="{A31DA3CB-BEEB-4FB5-961B-A3D6F81AB75D}" srcOrd="5" destOrd="0" presId="urn:microsoft.com/office/officeart/2008/layout/LinedList"/>
    <dgm:cxn modelId="{B480EFE0-6F40-46D3-9AFD-9512C1CB3314}" type="presParOf" srcId="{A31DA3CB-BEEB-4FB5-961B-A3D6F81AB75D}" destId="{2010199F-0FC9-436D-AEAC-777CC5C73B43}" srcOrd="0" destOrd="0" presId="urn:microsoft.com/office/officeart/2008/layout/LinedList"/>
    <dgm:cxn modelId="{AF24ED5A-CE5C-40AE-B38D-880AD49BBECC}" type="presParOf" srcId="{A31DA3CB-BEEB-4FB5-961B-A3D6F81AB75D}" destId="{3BF1C5B7-9AB9-43BD-9B22-65DA8FC6A7A0}" srcOrd="1" destOrd="0" presId="urn:microsoft.com/office/officeart/2008/layout/LinedList"/>
    <dgm:cxn modelId="{C5459BB4-6C6D-4395-8F45-EAADD22591BF}" type="presParOf" srcId="{6D9C5C0C-1673-4BC4-8EF1-D3B3B2D00C1A}" destId="{BB4E760D-CAE9-4F2C-9448-AA21D1C06787}" srcOrd="6" destOrd="0" presId="urn:microsoft.com/office/officeart/2008/layout/LinedList"/>
    <dgm:cxn modelId="{1D2162F8-BE13-470C-886E-1C014525F040}" type="presParOf" srcId="{6D9C5C0C-1673-4BC4-8EF1-D3B3B2D00C1A}" destId="{EC3F5A9D-F35D-4314-AB99-321718991701}" srcOrd="7" destOrd="0" presId="urn:microsoft.com/office/officeart/2008/layout/LinedList"/>
    <dgm:cxn modelId="{60623AD9-8C8A-4B30-8C45-7DC6FB7FDE30}" type="presParOf" srcId="{EC3F5A9D-F35D-4314-AB99-321718991701}" destId="{1D6797E0-5D50-4EAF-AB81-B20BE17DC954}" srcOrd="0" destOrd="0" presId="urn:microsoft.com/office/officeart/2008/layout/LinedList"/>
    <dgm:cxn modelId="{803173B0-E017-405C-B70A-28D0A7237284}" type="presParOf" srcId="{EC3F5A9D-F35D-4314-AB99-321718991701}" destId="{D2B1B56E-D08B-4185-8981-E47A267082A0}" srcOrd="1" destOrd="0" presId="urn:microsoft.com/office/officeart/2008/layout/LinedList"/>
    <dgm:cxn modelId="{37DAC0A4-C5E6-420E-BE1D-85ABE7220A3B}" type="presParOf" srcId="{6D9C5C0C-1673-4BC4-8EF1-D3B3B2D00C1A}" destId="{B5AF2B52-2B21-4D8C-AD21-F5E9112D4DB3}" srcOrd="8" destOrd="0" presId="urn:microsoft.com/office/officeart/2008/layout/LinedList"/>
    <dgm:cxn modelId="{CCC137C5-FCE3-49DF-88BA-EA7C8D3A091D}" type="presParOf" srcId="{6D9C5C0C-1673-4BC4-8EF1-D3B3B2D00C1A}" destId="{AC472C6A-6F29-47B6-939B-BDA67558DC73}" srcOrd="9" destOrd="0" presId="urn:microsoft.com/office/officeart/2008/layout/LinedList"/>
    <dgm:cxn modelId="{70ECA309-FA1B-4B44-AFA1-6BFE6BB04530}" type="presParOf" srcId="{AC472C6A-6F29-47B6-939B-BDA67558DC73}" destId="{137B2ADB-3418-4747-949B-C36C46B126F9}" srcOrd="0" destOrd="0" presId="urn:microsoft.com/office/officeart/2008/layout/LinedList"/>
    <dgm:cxn modelId="{8AD8E570-458E-4C58-8F52-DB071D83AE7C}" type="presParOf" srcId="{AC472C6A-6F29-47B6-939B-BDA67558DC73}" destId="{B2286E46-41A2-44C3-95ED-0C9E9F4A90FC}"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3BB6-EAEE-4BA3-8C5C-EED247735FA5}">
      <dsp:nvSpPr>
        <dsp:cNvPr id="0" name=""/>
        <dsp:cNvSpPr/>
      </dsp:nvSpPr>
      <dsp:spPr>
        <a:xfrm>
          <a:off x="0" y="679"/>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5C190-6984-4ED6-A40F-CBA8E0834695}">
      <dsp:nvSpPr>
        <dsp:cNvPr id="0" name=""/>
        <dsp:cNvSpPr/>
      </dsp:nvSpPr>
      <dsp:spPr>
        <a:xfrm>
          <a:off x="0" y="679"/>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b="1" kern="1200"/>
            <a:t>Arapça, </a:t>
          </a:r>
          <a:endParaRPr lang="en-US" sz="3100" kern="1200"/>
        </a:p>
      </dsp:txBody>
      <dsp:txXfrm>
        <a:off x="0" y="679"/>
        <a:ext cx="6735443" cy="1112648"/>
      </dsp:txXfrm>
    </dsp:sp>
    <dsp:sp modelId="{35BD0E09-4A4F-4092-9D5C-97B81FE0070F}">
      <dsp:nvSpPr>
        <dsp:cNvPr id="0" name=""/>
        <dsp:cNvSpPr/>
      </dsp:nvSpPr>
      <dsp:spPr>
        <a:xfrm>
          <a:off x="0" y="1113327"/>
          <a:ext cx="6735443" cy="0"/>
        </a:xfrm>
        <a:prstGeom prst="line">
          <a:avLst/>
        </a:prstGeom>
        <a:solidFill>
          <a:schemeClr val="accent2">
            <a:hueOff val="383793"/>
            <a:satOff val="43"/>
            <a:lumOff val="1520"/>
            <a:alphaOff val="0"/>
          </a:schemeClr>
        </a:solidFill>
        <a:ln w="12700" cap="flat" cmpd="sng" algn="ctr">
          <a:solidFill>
            <a:schemeClr val="accent2">
              <a:hueOff val="383793"/>
              <a:satOff val="43"/>
              <a:lumOff val="15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BFB74-D72B-4A6B-B8B4-5AB462A17CA8}">
      <dsp:nvSpPr>
        <dsp:cNvPr id="0" name=""/>
        <dsp:cNvSpPr/>
      </dsp:nvSpPr>
      <dsp:spPr>
        <a:xfrm>
          <a:off x="0" y="1113327"/>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b="1" kern="1200"/>
            <a:t>Kur’an-ı Kerim, </a:t>
          </a:r>
          <a:endParaRPr lang="en-US" sz="3100" kern="1200"/>
        </a:p>
      </dsp:txBody>
      <dsp:txXfrm>
        <a:off x="0" y="1113327"/>
        <a:ext cx="6735443" cy="1112648"/>
      </dsp:txXfrm>
    </dsp:sp>
    <dsp:sp modelId="{7F4CEB11-8620-4C64-AD09-D6A1115D64C8}">
      <dsp:nvSpPr>
        <dsp:cNvPr id="0" name=""/>
        <dsp:cNvSpPr/>
      </dsp:nvSpPr>
      <dsp:spPr>
        <a:xfrm>
          <a:off x="0" y="2225976"/>
          <a:ext cx="6735443" cy="0"/>
        </a:xfrm>
        <a:prstGeom prst="line">
          <a:avLst/>
        </a:prstGeom>
        <a:solidFill>
          <a:schemeClr val="accent2">
            <a:hueOff val="767586"/>
            <a:satOff val="85"/>
            <a:lumOff val="3040"/>
            <a:alphaOff val="0"/>
          </a:schemeClr>
        </a:solidFill>
        <a:ln w="12700" cap="flat" cmpd="sng" algn="ctr">
          <a:solidFill>
            <a:schemeClr val="accent2">
              <a:hueOff val="767586"/>
              <a:satOff val="85"/>
              <a:lumOff val="3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0199F-0FC9-436D-AEAC-777CC5C73B43}">
      <dsp:nvSpPr>
        <dsp:cNvPr id="0" name=""/>
        <dsp:cNvSpPr/>
      </dsp:nvSpPr>
      <dsp:spPr>
        <a:xfrm>
          <a:off x="0" y="2225976"/>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b="1" kern="1200"/>
            <a:t>Hz. Muhammed’in Hayatı  </a:t>
          </a:r>
          <a:endParaRPr lang="en-US" sz="3100" kern="1200"/>
        </a:p>
      </dsp:txBody>
      <dsp:txXfrm>
        <a:off x="0" y="2225976"/>
        <a:ext cx="6735443" cy="1112648"/>
      </dsp:txXfrm>
    </dsp:sp>
    <dsp:sp modelId="{BB4E760D-CAE9-4F2C-9448-AA21D1C06787}">
      <dsp:nvSpPr>
        <dsp:cNvPr id="0" name=""/>
        <dsp:cNvSpPr/>
      </dsp:nvSpPr>
      <dsp:spPr>
        <a:xfrm>
          <a:off x="0" y="3338625"/>
          <a:ext cx="6735443" cy="0"/>
        </a:xfrm>
        <a:prstGeom prst="line">
          <a:avLst/>
        </a:prstGeom>
        <a:solidFill>
          <a:schemeClr val="accent2">
            <a:hueOff val="1151380"/>
            <a:satOff val="128"/>
            <a:lumOff val="4559"/>
            <a:alphaOff val="0"/>
          </a:schemeClr>
        </a:solidFill>
        <a:ln w="12700" cap="flat" cmpd="sng" algn="ctr">
          <a:solidFill>
            <a:schemeClr val="accent2">
              <a:hueOff val="1151380"/>
              <a:satOff val="128"/>
              <a:lumOff val="45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797E0-5D50-4EAF-AB81-B20BE17DC954}">
      <dsp:nvSpPr>
        <dsp:cNvPr id="0" name=""/>
        <dsp:cNvSpPr/>
      </dsp:nvSpPr>
      <dsp:spPr>
        <a:xfrm>
          <a:off x="0" y="3338625"/>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b="1" kern="1200"/>
            <a:t>Temel Dini Bilgiler </a:t>
          </a:r>
          <a:endParaRPr lang="en-US" sz="3100" kern="1200"/>
        </a:p>
      </dsp:txBody>
      <dsp:txXfrm>
        <a:off x="0" y="3338625"/>
        <a:ext cx="6735443" cy="1112648"/>
      </dsp:txXfrm>
    </dsp:sp>
    <dsp:sp modelId="{B5AF2B52-2B21-4D8C-AD21-F5E9112D4DB3}">
      <dsp:nvSpPr>
        <dsp:cNvPr id="0" name=""/>
        <dsp:cNvSpPr/>
      </dsp:nvSpPr>
      <dsp:spPr>
        <a:xfrm>
          <a:off x="0" y="4451274"/>
          <a:ext cx="6735443" cy="0"/>
        </a:xfrm>
        <a:prstGeom prst="line">
          <a:avLst/>
        </a:prstGeom>
        <a:solidFill>
          <a:schemeClr val="accent2">
            <a:hueOff val="1535173"/>
            <a:satOff val="171"/>
            <a:lumOff val="6079"/>
            <a:alphaOff val="0"/>
          </a:schemeClr>
        </a:solidFill>
        <a:ln w="12700" cap="flat" cmpd="sng" algn="ctr">
          <a:solidFill>
            <a:schemeClr val="accent2">
              <a:hueOff val="1535173"/>
              <a:satOff val="171"/>
              <a:lumOff val="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B2ADB-3418-4747-949B-C36C46B126F9}">
      <dsp:nvSpPr>
        <dsp:cNvPr id="0" name=""/>
        <dsp:cNvSpPr/>
      </dsp:nvSpPr>
      <dsp:spPr>
        <a:xfrm>
          <a:off x="0" y="4451274"/>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tr-TR" sz="3100" b="1" kern="1200"/>
            <a:t>gibi zorunlu dersler verilmektedir.</a:t>
          </a:r>
          <a:endParaRPr lang="en-US" sz="3100" kern="1200"/>
        </a:p>
      </dsp:txBody>
      <dsp:txXfrm>
        <a:off x="0" y="4451274"/>
        <a:ext cx="6735443" cy="111264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B3AFD-2468-4F3E-B7F1-05B999C0141F}" type="datetimeFigureOut">
              <a:rPr lang="tr-TR" smtClean="0"/>
              <a:pPr/>
              <a:t>22.05.2021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90AD5-469C-485A-A286-988EF23EA6C2}" type="slidenum">
              <a:rPr lang="tr-TR" smtClean="0"/>
              <a:pPr/>
              <a:t>‹#›</a:t>
            </a:fld>
            <a:endParaRPr lang="tr-TR"/>
          </a:p>
        </p:txBody>
      </p:sp>
    </p:spTree>
    <p:extLst>
      <p:ext uri="{BB962C8B-B14F-4D97-AF65-F5344CB8AC3E}">
        <p14:creationId xmlns:p14="http://schemas.microsoft.com/office/powerpoint/2010/main" xmlns="" val="176073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5774-FFC0-4DA6-B3D2-120EC139BAC8}" type="slidenum">
              <a:rPr lang="tr-TR">
                <a:solidFill>
                  <a:prstClr val="black"/>
                </a:solidFill>
              </a:rPr>
              <a:pPr/>
              <a:t>11</a:t>
            </a:fld>
            <a:endParaRPr lang="tr-TR">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85C1A-1B7C-4022-94B7-1869A23BC724}" type="slidenum">
              <a:rPr lang="tr-TR">
                <a:solidFill>
                  <a:prstClr val="black"/>
                </a:solidFill>
              </a:rPr>
              <a:pPr/>
              <a:t>13</a:t>
            </a:fld>
            <a:endParaRPr lang="tr-TR">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pPr/>
              <a:t>5/22/2021</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37196924"/>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6246893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84549836"/>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tr-TR"/>
              <a:t>Asıl başlık stili için tıklatın</a:t>
            </a:r>
            <a:endParaRPr lang="en-US"/>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p>
            <a:pPr>
              <a:defRPr/>
            </a:pPr>
            <a:fld id="{D8854C16-179D-438C-97A9-EC09BE2BD2BB}" type="datetimeFigureOut">
              <a:rPr lang="tr-TR" smtClean="0"/>
              <a:pPr>
                <a:defRPr/>
              </a:pPr>
              <a:t>22.05.2021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F8C68E0-4A70-4AB8-924C-9A478584A0FC}" type="slidenum">
              <a:rPr lang="tr-TR" smtClean="0"/>
              <a:pPr>
                <a:defRPr/>
              </a:pPr>
              <a:t>‹#›</a:t>
            </a:fld>
            <a:endParaRPr lang="tr-TR"/>
          </a:p>
        </p:txBody>
      </p:sp>
    </p:spTree>
    <p:extLst>
      <p:ext uri="{BB962C8B-B14F-4D97-AF65-F5344CB8AC3E}">
        <p14:creationId xmlns:p14="http://schemas.microsoft.com/office/powerpoint/2010/main" xmlns="" val="346797556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fld id="{620143ED-73AF-45F1-B5E5-24DE8EBE3B12}" type="datetimeFigureOut">
              <a:rPr lang="tr-TR" smtClean="0"/>
              <a:pPr>
                <a:defRPr/>
              </a:pPr>
              <a:t>22.05.2021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0B145B7-B88F-42DC-8AE6-3CED6D2B888F}" type="slidenum">
              <a:rPr lang="tr-TR" smtClean="0"/>
              <a:pPr>
                <a:defRPr/>
              </a:pPr>
              <a:t>‹#›</a:t>
            </a:fld>
            <a:endParaRPr lang="tr-TR"/>
          </a:p>
        </p:txBody>
      </p:sp>
    </p:spTree>
    <p:extLst>
      <p:ext uri="{BB962C8B-B14F-4D97-AF65-F5344CB8AC3E}">
        <p14:creationId xmlns:p14="http://schemas.microsoft.com/office/powerpoint/2010/main" xmlns="" val="105115770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pPr>
              <a:defRPr/>
            </a:pPr>
            <a:fld id="{501B635A-CC32-45EE-9663-7F6A96DF78D2}" type="datetimeFigureOut">
              <a:rPr lang="tr-TR" smtClean="0"/>
              <a:pPr>
                <a:defRPr/>
              </a:pPr>
              <a:t>22.05.2021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1F744E4-0E39-4CD5-AFD7-C031A3F58A86}" type="slidenum">
              <a:rPr lang="tr-TR" smtClean="0"/>
              <a:pPr>
                <a:defRPr/>
              </a:pPr>
              <a:t>‹#›</a:t>
            </a:fld>
            <a:endParaRPr lang="tr-TR"/>
          </a:p>
        </p:txBody>
      </p:sp>
    </p:spTree>
    <p:extLst>
      <p:ext uri="{BB962C8B-B14F-4D97-AF65-F5344CB8AC3E}">
        <p14:creationId xmlns:p14="http://schemas.microsoft.com/office/powerpoint/2010/main" xmlns="" val="223064507"/>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tr-TR"/>
              <a:t>Asıl başlık stili için tıklatın</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92DFF111-FCE8-4845-9A95-9237BB91A3D5}" type="datetimeFigureOut">
              <a:rPr lang="tr-TR" smtClean="0"/>
              <a:pPr>
                <a:defRPr/>
              </a:pPr>
              <a:t>22.05.2021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E4D5845-DB3A-4745-B3D2-DBE1A5C37F0F}" type="slidenum">
              <a:rPr lang="tr-TR" smtClean="0"/>
              <a:pPr>
                <a:defRPr/>
              </a:pPr>
              <a:t>‹#›</a:t>
            </a:fld>
            <a:endParaRPr lang="tr-TR"/>
          </a:p>
        </p:txBody>
      </p:sp>
    </p:spTree>
    <p:extLst>
      <p:ext uri="{BB962C8B-B14F-4D97-AF65-F5344CB8AC3E}">
        <p14:creationId xmlns:p14="http://schemas.microsoft.com/office/powerpoint/2010/main" xmlns="" val="47638250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797632" y="1812927"/>
            <a:ext cx="41766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668632" y="1812927"/>
            <a:ext cx="417744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pPr>
              <a:defRPr/>
            </a:pPr>
            <a:fld id="{593A4BE5-04E3-40D0-98BD-D96CB7B99D35}" type="datetimeFigureOut">
              <a:rPr lang="tr-TR" smtClean="0"/>
              <a:pPr>
                <a:defRPr/>
              </a:pPr>
              <a:t>22.05.2021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BD9CDE53-6FD9-421A-9764-C7AC496CA87E}" type="slidenum">
              <a:rPr lang="tr-TR" smtClean="0"/>
              <a:pPr>
                <a:defRPr/>
              </a:pPr>
              <a:t>‹#›</a:t>
            </a:fld>
            <a:endParaRPr lang="tr-TR"/>
          </a:p>
        </p:txBody>
      </p:sp>
    </p:spTree>
    <p:extLst>
      <p:ext uri="{BB962C8B-B14F-4D97-AF65-F5344CB8AC3E}">
        <p14:creationId xmlns:p14="http://schemas.microsoft.com/office/powerpoint/2010/main" xmlns="" val="422590056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pPr>
              <a:defRPr/>
            </a:pPr>
            <a:fld id="{AF6C3A67-AA01-4A91-B913-FDC02837D788}" type="datetimeFigureOut">
              <a:rPr lang="tr-TR" smtClean="0"/>
              <a:pPr>
                <a:defRPr/>
              </a:pPr>
              <a:t>22.05.2021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31C295BA-B958-4AFF-94CA-5258063738B0}" type="slidenum">
              <a:rPr lang="tr-TR" smtClean="0"/>
              <a:pPr>
                <a:defRPr/>
              </a:pPr>
              <a:t>‹#›</a:t>
            </a:fld>
            <a:endParaRPr lang="tr-TR"/>
          </a:p>
        </p:txBody>
      </p:sp>
    </p:spTree>
    <p:extLst>
      <p:ext uri="{BB962C8B-B14F-4D97-AF65-F5344CB8AC3E}">
        <p14:creationId xmlns:p14="http://schemas.microsoft.com/office/powerpoint/2010/main" xmlns="" val="525562224"/>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CED4E-C1E0-42F5-9AF2-2E71E5DE633B}" type="datetimeFigureOut">
              <a:rPr lang="tr-TR" smtClean="0"/>
              <a:pPr>
                <a:defRPr/>
              </a:pPr>
              <a:t>22.05.2021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D427E024-AB07-4570-9CB7-D0603F33B375}" type="slidenum">
              <a:rPr lang="tr-TR" smtClean="0"/>
              <a:pPr>
                <a:defRPr/>
              </a:pPr>
              <a:t>‹#›</a:t>
            </a:fld>
            <a:endParaRPr lang="tr-TR"/>
          </a:p>
        </p:txBody>
      </p:sp>
    </p:spTree>
    <p:extLst>
      <p:ext uri="{BB962C8B-B14F-4D97-AF65-F5344CB8AC3E}">
        <p14:creationId xmlns:p14="http://schemas.microsoft.com/office/powerpoint/2010/main" xmlns="" val="3673840997"/>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fld id="{6CD4A216-132C-47D0-8B33-6FE3311A3F83}" type="datetimeFigureOut">
              <a:rPr lang="tr-TR" smtClean="0"/>
              <a:pPr>
                <a:defRPr/>
              </a:pPr>
              <a:t>22.05.2021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776081-21DC-4E62-AA7B-2FB15FEC971F}" type="slidenum">
              <a:rPr lang="tr-TR" smtClean="0"/>
              <a:pPr>
                <a:defRPr/>
              </a:pPr>
              <a:t>‹#›</a:t>
            </a:fld>
            <a:endParaRPr lang="tr-TR"/>
          </a:p>
        </p:txBody>
      </p:sp>
    </p:spTree>
    <p:extLst>
      <p:ext uri="{BB962C8B-B14F-4D97-AF65-F5344CB8AC3E}">
        <p14:creationId xmlns:p14="http://schemas.microsoft.com/office/powerpoint/2010/main" xmlns="" val="391851163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pPr/>
              <a:t>5/22/2021</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9073815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tr-TR"/>
              <a:t>Asıl başlık stili için tıklatın</a:t>
            </a:r>
            <a:endParaRPr lang="en-US"/>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fld id="{E23DB4DD-1306-4852-AC70-594D6299A3A1}" type="datetimeFigureOut">
              <a:rPr lang="tr-TR" smtClean="0"/>
              <a:pPr>
                <a:defRPr/>
              </a:pPr>
              <a:t>22.05.2021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6D68687-0AA3-472E-A33B-9DA31E4103FB}" type="slidenum">
              <a:rPr lang="tr-TR" smtClean="0"/>
              <a:pPr>
                <a:defRPr/>
              </a:pPr>
              <a:t>‹#›</a:t>
            </a:fld>
            <a:endParaRPr lang="tr-TR"/>
          </a:p>
        </p:txBody>
      </p:sp>
      <p:sp>
        <p:nvSpPr>
          <p:cNvPr id="32" name="Oval 31"/>
          <p:cNvSpPr/>
          <p:nvPr/>
        </p:nvSpPr>
        <p:spPr>
          <a:xfrm>
            <a:off x="7305663" y="1436862"/>
            <a:ext cx="1448871"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Oval 32"/>
          <p:cNvSpPr/>
          <p:nvPr/>
        </p:nvSpPr>
        <p:spPr>
          <a:xfrm>
            <a:off x="7534056" y="1411792"/>
            <a:ext cx="1107153"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Oval 28"/>
          <p:cNvSpPr/>
          <p:nvPr/>
        </p:nvSpPr>
        <p:spPr>
          <a:xfrm>
            <a:off x="7008245" y="1894454"/>
            <a:ext cx="803152"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Oval 30"/>
          <p:cNvSpPr/>
          <p:nvPr/>
        </p:nvSpPr>
        <p:spPr>
          <a:xfrm>
            <a:off x="7232193" y="1811313"/>
            <a:ext cx="652784"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p:nvSpPr>
        <p:spPr>
          <a:xfrm>
            <a:off x="6291683" y="2083427"/>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p:cNvSpPr/>
          <p:nvPr/>
        </p:nvSpPr>
        <p:spPr>
          <a:xfrm>
            <a:off x="8176122" y="993076"/>
            <a:ext cx="342135"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Oval 33"/>
          <p:cNvSpPr/>
          <p:nvPr/>
        </p:nvSpPr>
        <p:spPr>
          <a:xfrm>
            <a:off x="6746129" y="189445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Oval 34"/>
          <p:cNvSpPr/>
          <p:nvPr/>
        </p:nvSpPr>
        <p:spPr>
          <a:xfrm>
            <a:off x="8198402" y="1060594"/>
            <a:ext cx="263252"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p>
            <a:r>
              <a:rPr lang="tr-TR"/>
              <a:t>Resim eklemek için simgeyi tıklatın</a:t>
            </a:r>
            <a:endParaRPr lang="en-US"/>
          </a:p>
        </p:txBody>
      </p:sp>
    </p:spTree>
    <p:extLst>
      <p:ext uri="{BB962C8B-B14F-4D97-AF65-F5344CB8AC3E}">
        <p14:creationId xmlns:p14="http://schemas.microsoft.com/office/powerpoint/2010/main" xmlns="" val="2851572242"/>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fld id="{B1741574-34CA-4BC9-A001-8BF6A76A0541}" type="datetimeFigureOut">
              <a:rPr lang="tr-TR" smtClean="0"/>
              <a:pPr>
                <a:defRPr/>
              </a:pPr>
              <a:t>22.05.2021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C126484-FA9D-4418-AE99-EDFE30C808AD}" type="slidenum">
              <a:rPr lang="tr-TR" smtClean="0"/>
              <a:pPr>
                <a:defRPr/>
              </a:pPr>
              <a:t>‹#›</a:t>
            </a:fld>
            <a:endParaRPr lang="tr-TR"/>
          </a:p>
        </p:txBody>
      </p:sp>
    </p:spTree>
    <p:extLst>
      <p:ext uri="{BB962C8B-B14F-4D97-AF65-F5344CB8AC3E}">
        <p14:creationId xmlns:p14="http://schemas.microsoft.com/office/powerpoint/2010/main" xmlns="" val="2425212777"/>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fld id="{691869A5-ECDB-4047-BAA0-D98008A95643}" type="datetimeFigureOut">
              <a:rPr lang="tr-TR" smtClean="0"/>
              <a:pPr>
                <a:defRPr/>
              </a:pPr>
              <a:t>22.05.2021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1ABEB65-6480-4B73-AA4F-6D93F9FFBBBD}" type="slidenum">
              <a:rPr lang="tr-TR" smtClean="0"/>
              <a:pPr>
                <a:defRPr/>
              </a:pPr>
              <a:t>‹#›</a:t>
            </a:fld>
            <a:endParaRPr lang="tr-TR"/>
          </a:p>
        </p:txBody>
      </p:sp>
    </p:spTree>
    <p:extLst>
      <p:ext uri="{BB962C8B-B14F-4D97-AF65-F5344CB8AC3E}">
        <p14:creationId xmlns:p14="http://schemas.microsoft.com/office/powerpoint/2010/main" xmlns="" val="377530359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1143000"/>
          </a:xfrm>
        </p:spPr>
        <p:txBody>
          <a:bodyPr/>
          <a:lstStyle/>
          <a:p>
            <a:r>
              <a:rPr lang="tr-TR"/>
              <a:t>Asıl başlık stili için tıklatın</a:t>
            </a:r>
          </a:p>
        </p:txBody>
      </p:sp>
      <p:sp>
        <p:nvSpPr>
          <p:cNvPr id="3" name="Tablo Yer Tutucusu 2"/>
          <p:cNvSpPr>
            <a:spLocks noGrp="1"/>
          </p:cNvSpPr>
          <p:nvPr>
            <p:ph type="tbl" idx="1"/>
          </p:nvPr>
        </p:nvSpPr>
        <p:spPr>
          <a:xfrm>
            <a:off x="609600" y="1600201"/>
            <a:ext cx="9956800" cy="4525963"/>
          </a:xfrm>
        </p:spPr>
        <p:txBody>
          <a:bodyPr/>
          <a:lstStyle/>
          <a:p>
            <a:pPr lvl="0"/>
            <a:endParaRPr lang="tr-TR" noProof="0"/>
          </a:p>
        </p:txBody>
      </p:sp>
      <p:sp>
        <p:nvSpPr>
          <p:cNvPr id="4" name="9 Veri Yer Tutucusu"/>
          <p:cNvSpPr>
            <a:spLocks noGrp="1"/>
          </p:cNvSpPr>
          <p:nvPr>
            <p:ph type="dt" sz="half" idx="10"/>
          </p:nvPr>
        </p:nvSpPr>
        <p:spPr/>
        <p:txBody>
          <a:bodyPr/>
          <a:lstStyle>
            <a:lvl1pPr>
              <a:defRPr/>
            </a:lvl1pPr>
          </a:lstStyle>
          <a:p>
            <a:pPr>
              <a:defRPr/>
            </a:pPr>
            <a:fld id="{57836FFD-3789-479A-851B-C1C7401331A7}" type="datetimeFigureOut">
              <a:rPr lang="tr-TR"/>
              <a:pPr>
                <a:defRPr/>
              </a:pPr>
              <a:t>22.05.2021</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E8665CE0-C10E-4DD3-A584-33EA8DE50743}" type="slidenum">
              <a:rPr lang="tr-TR"/>
              <a:pPr>
                <a:defRPr/>
              </a:pPr>
              <a:t>‹#›</a:t>
            </a:fld>
            <a:endParaRPr lang="tr-TR"/>
          </a:p>
        </p:txBody>
      </p:sp>
    </p:spTree>
    <p:extLst>
      <p:ext uri="{BB962C8B-B14F-4D97-AF65-F5344CB8AC3E}">
        <p14:creationId xmlns:p14="http://schemas.microsoft.com/office/powerpoint/2010/main" xmlns="" val="173450403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63044817"/>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9718374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8785459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0891065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20244910"/>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31208882"/>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pPr/>
              <a:t>5/22/2021</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2966537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5/22/2021</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xmlns="" val="2393390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8744219" y="66320"/>
            <a:ext cx="3434015"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sz="180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sz="180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sz="180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sz="180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sz="180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561E4C23-37BA-4151-9C40-847202CF5380}" type="datetimeFigureOut">
              <a:rPr lang="tr-TR" smtClean="0"/>
              <a:pPr>
                <a:defRPr/>
              </a:pPr>
              <a:t>22.05.2021</a:t>
            </a:fld>
            <a:endParaRPr lang="tr-TR"/>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787350D6-7E49-4DE1-B636-83D6703C61A0}" type="slidenum">
              <a:rPr lang="tr-TR" smtClean="0"/>
              <a:pPr>
                <a:defRPr/>
              </a:pPr>
              <a:t>‹#›</a:t>
            </a:fld>
            <a:endParaRPr lang="tr-TR"/>
          </a:p>
        </p:txBody>
      </p:sp>
    </p:spTree>
    <p:extLst>
      <p:ext uri="{BB962C8B-B14F-4D97-AF65-F5344CB8AC3E}">
        <p14:creationId xmlns:p14="http://schemas.microsoft.com/office/powerpoint/2010/main" xmlns="" val="396775667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4a"/></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B0AD32-AD44-4AA3-A44B-066A3F02B8E9}"/>
              </a:ext>
            </a:extLst>
          </p:cNvPr>
          <p:cNvPicPr>
            <a:picLocks noChangeAspect="1"/>
          </p:cNvPicPr>
          <p:nvPr/>
        </p:nvPicPr>
        <p:blipFill rotWithShape="1">
          <a:blip r:embed="rId3"/>
          <a:srcRect l="363" r="30585" b="-1"/>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F8BB2DB9-0E6D-4CFD-9893-5FADC01E57D7}"/>
              </a:ext>
            </a:extLst>
          </p:cNvPr>
          <p:cNvSpPr>
            <a:spLocks noGrp="1"/>
          </p:cNvSpPr>
          <p:nvPr>
            <p:ph type="ctrTitle"/>
          </p:nvPr>
        </p:nvSpPr>
        <p:spPr>
          <a:xfrm>
            <a:off x="643467" y="795509"/>
            <a:ext cx="4092525" cy="2798604"/>
          </a:xfrm>
        </p:spPr>
        <p:txBody>
          <a:bodyPr>
            <a:normAutofit fontScale="90000"/>
          </a:bodyPr>
          <a:lstStyle/>
          <a:p>
            <a:r>
              <a:rPr lang="tr-TR" dirty="0">
                <a:solidFill>
                  <a:srgbClr val="FFFFFF"/>
                </a:solidFill>
              </a:rPr>
              <a:t>İLKOKULDAN ORTAOKULA GEÇİŞ </a:t>
            </a:r>
          </a:p>
        </p:txBody>
      </p:sp>
      <p:sp>
        <p:nvSpPr>
          <p:cNvPr id="13" name="Oval 12">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Kayıtlı Ses">
            <a:hlinkClick r:id="" action="ppaction://media"/>
            <a:extLst>
              <a:ext uri="{FF2B5EF4-FFF2-40B4-BE49-F238E27FC236}">
                <a16:creationId xmlns:a16="http://schemas.microsoft.com/office/drawing/2014/main" xmlns="" id="{613A9B38-6605-4333-A100-08D2BFB23B2F}"/>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0069059" y="490709"/>
            <a:ext cx="609600" cy="609600"/>
          </a:xfrm>
          <a:prstGeom prst="rect">
            <a:avLst/>
          </a:prstGeom>
        </p:spPr>
      </p:pic>
      <p:sp>
        <p:nvSpPr>
          <p:cNvPr id="6" name="Alt Başlık 5">
            <a:extLst>
              <a:ext uri="{FF2B5EF4-FFF2-40B4-BE49-F238E27FC236}">
                <a16:creationId xmlns:a16="http://schemas.microsoft.com/office/drawing/2014/main" xmlns="" id="{335CF625-F690-BC47-9B1A-2DE266A8E936}"/>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2764329746"/>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B39F361E-03E5-4CB9-800C-3A403C04837A}"/>
              </a:ext>
            </a:extLst>
          </p:cNvPr>
          <p:cNvSpPr/>
          <p:nvPr/>
        </p:nvSpPr>
        <p:spPr>
          <a:xfrm>
            <a:off x="1688121" y="1342275"/>
            <a:ext cx="9228408" cy="1200329"/>
          </a:xfrm>
          <a:prstGeom prst="rect">
            <a:avLst/>
          </a:prstGeom>
        </p:spPr>
        <p:txBody>
          <a:bodyPr wrap="square">
            <a:spAutoFit/>
          </a:bodyPr>
          <a:lstStyle/>
          <a:p>
            <a:r>
              <a:rPr lang="tr-TR" b="1" dirty="0">
                <a:solidFill>
                  <a:srgbClr val="000066"/>
                </a:solidFill>
              </a:rPr>
              <a:t> </a:t>
            </a:r>
            <a:r>
              <a:rPr lang="tr-TR" sz="2400" b="1" dirty="0">
                <a:solidFill>
                  <a:srgbClr val="000066"/>
                </a:solidFill>
              </a:rPr>
              <a:t>İmam Hatip Okullarında en az iki yabancı dil öğrenilebilmektedir. </a:t>
            </a:r>
          </a:p>
          <a:p>
            <a:r>
              <a:rPr lang="tr-TR" sz="2400" b="1" dirty="0" err="1">
                <a:solidFill>
                  <a:srgbClr val="000066"/>
                </a:solidFill>
              </a:rPr>
              <a:t>İngilizce’nin</a:t>
            </a:r>
            <a:r>
              <a:rPr lang="tr-TR" sz="2400" b="1" dirty="0">
                <a:solidFill>
                  <a:srgbClr val="000066"/>
                </a:solidFill>
              </a:rPr>
              <a:t> yanı sıra Arapça da öğrenilebilir. </a:t>
            </a:r>
            <a:endParaRPr lang="tr-TR" b="1" dirty="0">
              <a:solidFill>
                <a:srgbClr val="000066"/>
              </a:solidFill>
            </a:endParaRPr>
          </a:p>
        </p:txBody>
      </p:sp>
      <p:sp>
        <p:nvSpPr>
          <p:cNvPr id="4" name="Dikdörtgen 3">
            <a:extLst>
              <a:ext uri="{FF2B5EF4-FFF2-40B4-BE49-F238E27FC236}">
                <a16:creationId xmlns:a16="http://schemas.microsoft.com/office/drawing/2014/main" xmlns="" id="{C914900F-7AA2-44A7-8CED-1E6C092B3A0E}"/>
              </a:ext>
            </a:extLst>
          </p:cNvPr>
          <p:cNvSpPr/>
          <p:nvPr/>
        </p:nvSpPr>
        <p:spPr>
          <a:xfrm>
            <a:off x="1688121" y="3429000"/>
            <a:ext cx="9580101" cy="1754326"/>
          </a:xfrm>
          <a:prstGeom prst="rect">
            <a:avLst/>
          </a:prstGeom>
        </p:spPr>
        <p:txBody>
          <a:bodyPr wrap="square">
            <a:spAutoFit/>
          </a:bodyPr>
          <a:lstStyle/>
          <a:p>
            <a:pPr>
              <a:lnSpc>
                <a:spcPct val="90000"/>
              </a:lnSpc>
            </a:pPr>
            <a:r>
              <a:rPr lang="tr-TR" sz="2400" b="1" dirty="0">
                <a:solidFill>
                  <a:srgbClr val="000066"/>
                </a:solidFill>
              </a:rPr>
              <a:t>Zorunlu derslerin tamamı İmam Hatip Okullarında mevcuttur. </a:t>
            </a:r>
          </a:p>
          <a:p>
            <a:pPr>
              <a:lnSpc>
                <a:spcPct val="90000"/>
              </a:lnSpc>
            </a:pPr>
            <a:r>
              <a:rPr lang="tr-TR" sz="2400" b="1" dirty="0">
                <a:solidFill>
                  <a:srgbClr val="000066"/>
                </a:solidFill>
              </a:rPr>
              <a:t>Öğrencilerimiz diğer ortaokul ve lise öğrencilerinin sahip oldukları bilginin yanı sıra İslam dininin temel kaynaklarını ve yöntemlerini doğru kaynaklardan ve formasyon sahibi eğitimcilerden edinmektedirler.</a:t>
            </a:r>
          </a:p>
        </p:txBody>
      </p:sp>
      <p:pic>
        <p:nvPicPr>
          <p:cNvPr id="9" name="Resim 8">
            <a:extLst>
              <a:ext uri="{FF2B5EF4-FFF2-40B4-BE49-F238E27FC236}">
                <a16:creationId xmlns:a16="http://schemas.microsoft.com/office/drawing/2014/main" xmlns="" id="{BD585AB4-47A7-443E-95FB-64EC86E5FD79}"/>
              </a:ext>
            </a:extLst>
          </p:cNvPr>
          <p:cNvPicPr>
            <a:picLocks noChangeAspect="1"/>
          </p:cNvPicPr>
          <p:nvPr/>
        </p:nvPicPr>
        <p:blipFill>
          <a:blip r:embed="rId2">
            <a:duotone>
              <a:schemeClr val="accent3">
                <a:shade val="45000"/>
                <a:satMod val="135000"/>
              </a:schemeClr>
              <a:prstClr val="white"/>
            </a:duotone>
          </a:blip>
          <a:stretch>
            <a:fillRect/>
          </a:stretch>
        </p:blipFill>
        <p:spPr>
          <a:xfrm>
            <a:off x="466538" y="1246660"/>
            <a:ext cx="914479" cy="914479"/>
          </a:xfrm>
          <a:prstGeom prst="rect">
            <a:avLst/>
          </a:prstGeom>
        </p:spPr>
      </p:pic>
      <p:pic>
        <p:nvPicPr>
          <p:cNvPr id="5" name="Resim 4">
            <a:extLst>
              <a:ext uri="{FF2B5EF4-FFF2-40B4-BE49-F238E27FC236}">
                <a16:creationId xmlns:a16="http://schemas.microsoft.com/office/drawing/2014/main" xmlns="" id="{557D4637-C474-4D19-BA43-BDCEB0EDA274}"/>
              </a:ext>
            </a:extLst>
          </p:cNvPr>
          <p:cNvPicPr>
            <a:picLocks noChangeAspect="1"/>
          </p:cNvPicPr>
          <p:nvPr/>
        </p:nvPicPr>
        <p:blipFill>
          <a:blip r:embed="rId3"/>
          <a:stretch>
            <a:fillRect/>
          </a:stretch>
        </p:blipFill>
        <p:spPr>
          <a:xfrm>
            <a:off x="466538" y="3543844"/>
            <a:ext cx="914479" cy="914479"/>
          </a:xfrm>
          <a:prstGeom prst="rect">
            <a:avLst/>
          </a:prstGeom>
        </p:spPr>
      </p:pic>
    </p:spTree>
    <p:extLst>
      <p:ext uri="{BB962C8B-B14F-4D97-AF65-F5344CB8AC3E}">
        <p14:creationId xmlns:p14="http://schemas.microsoft.com/office/powerpoint/2010/main" xmlns="" val="1803575180"/>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Rectangle 2"/>
          <p:cNvSpPr>
            <a:spLocks noGrp="1" noChangeArrowheads="1"/>
          </p:cNvSpPr>
          <p:nvPr>
            <p:ph type="title"/>
          </p:nvPr>
        </p:nvSpPr>
        <p:spPr>
          <a:xfrm>
            <a:off x="838200" y="365125"/>
            <a:ext cx="5969985" cy="1683890"/>
          </a:xfrm>
        </p:spPr>
        <p:txBody>
          <a:bodyPr>
            <a:normAutofit/>
          </a:bodyPr>
          <a:lstStyle/>
          <a:p>
            <a:r>
              <a:rPr lang="tr-TR" sz="3200" b="1" dirty="0">
                <a:solidFill>
                  <a:srgbClr val="FF0000"/>
                </a:solidFill>
              </a:rPr>
              <a:t>Normal ortaokullarla İmam Hatip Ortaokulu arasında ders saati farkı var mı?</a:t>
            </a:r>
          </a:p>
        </p:txBody>
      </p:sp>
      <p:sp>
        <p:nvSpPr>
          <p:cNvPr id="76" name="Freeform: Shape 75">
            <a:extLst>
              <a:ext uri="{FF2B5EF4-FFF2-40B4-BE49-F238E27FC236}">
                <a16:creationId xmlns:a16="http://schemas.microsoft.com/office/drawing/2014/main" xmlns=""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9" name="Rectangle 3"/>
          <p:cNvSpPr>
            <a:spLocks noGrp="1" noChangeArrowheads="1"/>
          </p:cNvSpPr>
          <p:nvPr>
            <p:ph idx="1"/>
          </p:nvPr>
        </p:nvSpPr>
        <p:spPr>
          <a:xfrm>
            <a:off x="832725" y="2625614"/>
            <a:ext cx="5393361" cy="4351338"/>
          </a:xfrm>
        </p:spPr>
        <p:txBody>
          <a:bodyPr>
            <a:normAutofit/>
          </a:bodyPr>
          <a:lstStyle/>
          <a:p>
            <a:pPr marL="0" indent="0">
              <a:buNone/>
            </a:pPr>
            <a:r>
              <a:rPr lang="tr-TR" sz="2400" b="1" dirty="0"/>
              <a:t>    </a:t>
            </a:r>
            <a:r>
              <a:rPr lang="tr-TR" sz="3200" b="1" dirty="0"/>
              <a:t>HAFTALIK DERS SAATİ</a:t>
            </a:r>
          </a:p>
          <a:p>
            <a:pPr marL="0" indent="0">
              <a:buNone/>
            </a:pPr>
            <a:endParaRPr lang="tr-TR" sz="3200" dirty="0"/>
          </a:p>
          <a:p>
            <a:r>
              <a:rPr lang="tr-TR" sz="3200" b="1" dirty="0"/>
              <a:t>Normal Orta Okullarda……..……35</a:t>
            </a:r>
          </a:p>
          <a:p>
            <a:pPr marL="0" indent="0">
              <a:buNone/>
            </a:pPr>
            <a:r>
              <a:rPr lang="tr-TR" sz="3200" b="1" dirty="0"/>
              <a:t> </a:t>
            </a:r>
          </a:p>
          <a:p>
            <a:r>
              <a:rPr lang="tr-TR" sz="3200" b="1" dirty="0"/>
              <a:t>İmam Hatip Orta Okullarında....36</a:t>
            </a:r>
          </a:p>
          <a:p>
            <a:endParaRPr lang="tr-TR" sz="2400" b="1" dirty="0"/>
          </a:p>
          <a:p>
            <a:pPr marL="0" indent="0">
              <a:buNone/>
            </a:pPr>
            <a:endParaRPr lang="tr-TR" sz="2400" dirty="0"/>
          </a:p>
        </p:txBody>
      </p:sp>
      <p:sp>
        <p:nvSpPr>
          <p:cNvPr id="78" name="Oval 77">
            <a:extLst>
              <a:ext uri="{FF2B5EF4-FFF2-40B4-BE49-F238E27FC236}">
                <a16:creationId xmlns:a16="http://schemas.microsoft.com/office/drawing/2014/main" xmlns=""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phic 70">
            <a:extLst>
              <a:ext uri="{FF2B5EF4-FFF2-40B4-BE49-F238E27FC236}">
                <a16:creationId xmlns:a16="http://schemas.microsoft.com/office/drawing/2014/main" xmlns="" id="{3B91A781-DB9F-47B3-8859-C657479874E0}"/>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80" name="Freeform: Shape 79">
            <a:extLst>
              <a:ext uri="{FF2B5EF4-FFF2-40B4-BE49-F238E27FC236}">
                <a16:creationId xmlns:a16="http://schemas.microsoft.com/office/drawing/2014/main" xmlns=""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2" name="Straight Connector 81">
            <a:extLst>
              <a:ext uri="{FF2B5EF4-FFF2-40B4-BE49-F238E27FC236}">
                <a16:creationId xmlns:a16="http://schemas.microsoft.com/office/drawing/2014/main" xmlns=""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xmlns=""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xmlns=""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xmlns=""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91993456"/>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E7D70B4E-60F0-4587-9D0A-C9E66E53A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7F149F64-F5A8-406B-96EB-0B8A677B4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76322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1A9EE7A9-906A-4407-BE4D-A564B220B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Resim 4">
            <a:extLst>
              <a:ext uri="{FF2B5EF4-FFF2-40B4-BE49-F238E27FC236}">
                <a16:creationId xmlns:a16="http://schemas.microsoft.com/office/drawing/2014/main" xmlns="" id="{A6E8D25D-D2AE-3840-B8A1-740228E7B7B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xmlns="" val="1538674394"/>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1" name="Rectangle 73">
            <a:extLst>
              <a:ext uri="{FF2B5EF4-FFF2-40B4-BE49-F238E27FC236}">
                <a16:creationId xmlns:a16="http://schemas.microsoft.com/office/drawing/2014/main" xmlns="" id="{AE5A632B-B15A-489E-8337-BC0F40DBC2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52" name="Arc 75">
            <a:extLst>
              <a:ext uri="{FF2B5EF4-FFF2-40B4-BE49-F238E27FC236}">
                <a16:creationId xmlns:a16="http://schemas.microsoft.com/office/drawing/2014/main" xmlns="" id="{6E895C8D-1379-40B8-8B1B-B6F5AEAF0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746" name="Rectangle 2"/>
          <p:cNvSpPr>
            <a:spLocks noGrp="1" noChangeArrowheads="1"/>
          </p:cNvSpPr>
          <p:nvPr>
            <p:ph type="title"/>
          </p:nvPr>
        </p:nvSpPr>
        <p:spPr>
          <a:xfrm>
            <a:off x="838200" y="643467"/>
            <a:ext cx="2951205" cy="5571066"/>
          </a:xfrm>
        </p:spPr>
        <p:txBody>
          <a:bodyPr>
            <a:normAutofit/>
          </a:bodyPr>
          <a:lstStyle/>
          <a:p>
            <a:r>
              <a:rPr lang="tr-TR" sz="3100" b="1">
                <a:solidFill>
                  <a:srgbClr val="FFFFFF"/>
                </a:solidFill>
              </a:rPr>
              <a:t/>
            </a:r>
            <a:br>
              <a:rPr lang="tr-TR" sz="3100" b="1">
                <a:solidFill>
                  <a:srgbClr val="FFFFFF"/>
                </a:solidFill>
              </a:rPr>
            </a:br>
            <a:r>
              <a:rPr lang="tr-TR" sz="3100" b="1">
                <a:solidFill>
                  <a:srgbClr val="FFFFFF"/>
                </a:solidFill>
              </a:rPr>
              <a:t>Normal ortaokullardan farklı olarak İmam Hatip Ortaokullarında ek olarak hangi dersler vardır?</a:t>
            </a:r>
            <a:r>
              <a:rPr lang="tr-TR" sz="3100">
                <a:solidFill>
                  <a:srgbClr val="FFFFFF"/>
                </a:solidFill>
              </a:rPr>
              <a:t> </a:t>
            </a:r>
            <a:br>
              <a:rPr lang="tr-TR" sz="3100">
                <a:solidFill>
                  <a:srgbClr val="FFFFFF"/>
                </a:solidFill>
              </a:rPr>
            </a:br>
            <a:endParaRPr lang="tr-TR" sz="3100">
              <a:solidFill>
                <a:srgbClr val="FFFFFF"/>
              </a:solidFill>
            </a:endParaRPr>
          </a:p>
        </p:txBody>
      </p:sp>
      <p:sp>
        <p:nvSpPr>
          <p:cNvPr id="78" name="Rectangle: Rounded Corners 77">
            <a:extLst>
              <a:ext uri="{FF2B5EF4-FFF2-40B4-BE49-F238E27FC236}">
                <a16:creationId xmlns:a16="http://schemas.microsoft.com/office/drawing/2014/main" xmlns="" id="{651547D7-AD18-407B-A5F4-F8225B5DCF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753" name="Rectangle 3">
            <a:extLst>
              <a:ext uri="{FF2B5EF4-FFF2-40B4-BE49-F238E27FC236}">
                <a16:creationId xmlns:a16="http://schemas.microsoft.com/office/drawing/2014/main" xmlns="" id="{759FC40A-E46C-4FA2-B07F-D8460FD758C6}"/>
              </a:ext>
            </a:extLst>
          </p:cNvPr>
          <p:cNvGraphicFramePr>
            <a:graphicFrameLocks noGrp="1"/>
          </p:cNvGraphicFramePr>
          <p:nvPr>
            <p:ph idx="1"/>
            <p:extLst>
              <p:ext uri="{D42A27DB-BD31-4B8C-83A1-F6EECF244321}">
                <p14:modId xmlns:p14="http://schemas.microsoft.com/office/powerpoint/2010/main" xmlns="" val="3783174410"/>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620621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ECBFEF8-9038-4E5E-A5F1-E4DC23035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xmlns="" id="{F37E8EB2-7BE0-4F3D-921C-F4E9C2C149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xmlns="" id="{E77AE46B-A945-4A7E-9911-903176079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 name="Resim 3">
            <a:extLst>
              <a:ext uri="{FF2B5EF4-FFF2-40B4-BE49-F238E27FC236}">
                <a16:creationId xmlns:a16="http://schemas.microsoft.com/office/drawing/2014/main" xmlns="" id="{2C1F05D9-04BD-B842-A9AC-81247D6C98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512397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70">
            <a:extLst>
              <a:ext uri="{FF2B5EF4-FFF2-40B4-BE49-F238E27FC236}">
                <a16:creationId xmlns:a16="http://schemas.microsoft.com/office/drawing/2014/main" xmlns="" id="{3301E07F-4F79-4B58-8698-EF24DC1EC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8" name="Arc 72">
            <a:extLst>
              <a:ext uri="{FF2B5EF4-FFF2-40B4-BE49-F238E27FC236}">
                <a16:creationId xmlns:a16="http://schemas.microsoft.com/office/drawing/2014/main" xmlns="" id="{E58B2195-5055-402F-A3E7-53FF0E498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625" name="Rectangle 4"/>
          <p:cNvSpPr>
            <a:spLocks noGrp="1"/>
          </p:cNvSpPr>
          <p:nvPr>
            <p:ph type="ctrTitle"/>
          </p:nvPr>
        </p:nvSpPr>
        <p:spPr>
          <a:xfrm>
            <a:off x="838200" y="647593"/>
            <a:ext cx="4467792" cy="3060541"/>
          </a:xfrm>
        </p:spPr>
        <p:txBody>
          <a:bodyPr>
            <a:normAutofit/>
          </a:bodyPr>
          <a:lstStyle/>
          <a:p>
            <a:pPr eaLnBrk="1" hangingPunct="1"/>
            <a:r>
              <a:rPr lang="tr-TR" b="1">
                <a:solidFill>
                  <a:srgbClr val="FFFFFF"/>
                </a:solidFill>
                <a:latin typeface="Times New Roman" pitchFamily="18" charset="0"/>
              </a:rPr>
              <a:t>SEÇMELİ DERSLER</a:t>
            </a:r>
          </a:p>
        </p:txBody>
      </p:sp>
      <p:sp>
        <p:nvSpPr>
          <p:cNvPr id="26629" name="Oval 74">
            <a:extLst>
              <a:ext uri="{FF2B5EF4-FFF2-40B4-BE49-F238E27FC236}">
                <a16:creationId xmlns:a16="http://schemas.microsoft.com/office/drawing/2014/main" xmlns="" id="{9EE6F773-742A-491A-9A00-A2A150DF5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5" name="Picture 3" descr="C:\Users\ASUS\Desktop\indir.jpg"/>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151798" y="2103976"/>
            <a:ext cx="4252055" cy="2650048"/>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1F7E495A-0D7D-1A44-8DFC-446D4E7C933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1325" y="160812"/>
            <a:ext cx="6229350" cy="6697187"/>
          </a:xfrm>
          <a:prstGeom prst="rect">
            <a:avLst/>
          </a:prstGeom>
        </p:spPr>
      </p:pic>
    </p:spTree>
    <p:extLst>
      <p:ext uri="{BB962C8B-B14F-4D97-AF65-F5344CB8AC3E}">
        <p14:creationId xmlns:p14="http://schemas.microsoft.com/office/powerpoint/2010/main" xmlns="" val="209877794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xmlns="" id="{531F6497-8C97-A446-9A8A-D8F5D72B5F9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xmlns="" val="389212959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893E9379-568C-4BE8-BD71-EF1760A4EB2A}"/>
              </a:ext>
            </a:extLst>
          </p:cNvPr>
          <p:cNvSpPr>
            <a:spLocks noGrp="1"/>
          </p:cNvSpPr>
          <p:nvPr>
            <p:ph type="title"/>
          </p:nvPr>
        </p:nvSpPr>
        <p:spPr>
          <a:xfrm>
            <a:off x="838200" y="365125"/>
            <a:ext cx="5387502" cy="1325563"/>
          </a:xfrm>
        </p:spPr>
        <p:txBody>
          <a:bodyPr>
            <a:normAutofit/>
          </a:bodyPr>
          <a:lstStyle/>
          <a:p>
            <a:r>
              <a:rPr lang="tr-TR" dirty="0"/>
              <a:t>Kur’an-ı Kerim </a:t>
            </a:r>
            <a:br>
              <a:rPr lang="tr-TR" dirty="0"/>
            </a:br>
            <a:endParaRPr lang="tr-TR" dirty="0"/>
          </a:p>
        </p:txBody>
      </p:sp>
      <p:sp>
        <p:nvSpPr>
          <p:cNvPr id="3" name="İçerik Yer Tutucusu 2">
            <a:extLst>
              <a:ext uri="{FF2B5EF4-FFF2-40B4-BE49-F238E27FC236}">
                <a16:creationId xmlns:a16="http://schemas.microsoft.com/office/drawing/2014/main" xmlns="" id="{D4EC95DE-03B2-45AC-A738-116CB760F857}"/>
              </a:ext>
            </a:extLst>
          </p:cNvPr>
          <p:cNvSpPr>
            <a:spLocks noGrp="1"/>
          </p:cNvSpPr>
          <p:nvPr>
            <p:ph idx="1"/>
          </p:nvPr>
        </p:nvSpPr>
        <p:spPr>
          <a:xfrm>
            <a:off x="838200" y="1825625"/>
            <a:ext cx="5387502" cy="4351338"/>
          </a:xfrm>
        </p:spPr>
        <p:txBody>
          <a:bodyPr>
            <a:normAutofit/>
          </a:bodyPr>
          <a:lstStyle/>
          <a:p>
            <a:r>
              <a:rPr lang="tr-TR" sz="2600"/>
              <a:t>Bu dersi seçen öğrenciler, Kur’an-ı Kerim alfabesini doğru okuma yollarını öğrenecek, bazı sureleri ezberleyecek ve içeriği öğreneceklerdir. </a:t>
            </a:r>
          </a:p>
          <a:p>
            <a:r>
              <a:rPr lang="tr-TR" sz="2600"/>
              <a:t>Kur’an-ı Kerim’in özelliklerini ve gönderiliş amacını kavrayacaklar, Kur’an-ı Kerim’de geçen bazı peygamberleri tanıyacaklardır. </a:t>
            </a:r>
          </a:p>
        </p:txBody>
      </p:sp>
      <p:pic>
        <p:nvPicPr>
          <p:cNvPr id="4" name="Resim 3">
            <a:extLst>
              <a:ext uri="{FF2B5EF4-FFF2-40B4-BE49-F238E27FC236}">
                <a16:creationId xmlns:a16="http://schemas.microsoft.com/office/drawing/2014/main" xmlns="" id="{564D6183-5B71-460C-82CC-3DC62DE48888}"/>
              </a:ext>
            </a:extLst>
          </p:cNvPr>
          <p:cNvPicPr>
            <a:picLocks noChangeAspect="1"/>
          </p:cNvPicPr>
          <p:nvPr/>
        </p:nvPicPr>
        <p:blipFill rotWithShape="1">
          <a:blip r:embed="rId2"/>
          <a:srcRect l="28325" r="2160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10">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4905321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9">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1">
            <a:extLst>
              <a:ext uri="{FF2B5EF4-FFF2-40B4-BE49-F238E27FC236}">
                <a16:creationId xmlns:a16="http://schemas.microsoft.com/office/drawing/2014/main" xmlns="" id="{2EA73A68-63F4-4DB1-9407-CF5566EBB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13">
            <a:extLst>
              <a:ext uri="{FF2B5EF4-FFF2-40B4-BE49-F238E27FC236}">
                <a16:creationId xmlns:a16="http://schemas.microsoft.com/office/drawing/2014/main" xmlns="" id="{4F0934E6-E033-40C5-9710-CBBE8BE39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60343" y="193505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15">
            <a:extLst>
              <a:ext uri="{FF2B5EF4-FFF2-40B4-BE49-F238E27FC236}">
                <a16:creationId xmlns:a16="http://schemas.microsoft.com/office/drawing/2014/main" xmlns="" id="{201871FA-D1AD-45C5-A92E-2CD8A14CB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676" y="370764"/>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Resim 2">
            <a:extLst>
              <a:ext uri="{FF2B5EF4-FFF2-40B4-BE49-F238E27FC236}">
                <a16:creationId xmlns:a16="http://schemas.microsoft.com/office/drawing/2014/main" xmlns="" id="{D6DC1CF5-3ED2-0B47-A2BF-2D98B0240B3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76562" y="1200149"/>
            <a:ext cx="6238875" cy="4457700"/>
          </a:xfrm>
          <a:prstGeom prst="rect">
            <a:avLst/>
          </a:prstGeom>
        </p:spPr>
      </p:pic>
    </p:spTree>
    <p:extLst>
      <p:ext uri="{BB962C8B-B14F-4D97-AF65-F5344CB8AC3E}">
        <p14:creationId xmlns:p14="http://schemas.microsoft.com/office/powerpoint/2010/main" xmlns="" val="289725641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1C4FDBE2-32F7-4AC4-A40C-C51C65B1D4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xmlns="" id="{4119B710-2D71-47D5-AD40-D12C88E4DD14}"/>
              </a:ext>
            </a:extLst>
          </p:cNvPr>
          <p:cNvSpPr/>
          <p:nvPr/>
        </p:nvSpPr>
        <p:spPr>
          <a:xfrm>
            <a:off x="510479" y="1628145"/>
            <a:ext cx="6060467" cy="32325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İLK OKULDAN SONRA</a:t>
            </a:r>
          </a:p>
          <a:p>
            <a:pPr>
              <a:lnSpc>
                <a:spcPct val="90000"/>
              </a:lnSpc>
              <a:spcBef>
                <a:spcPct val="0"/>
              </a:spcBef>
              <a:spcAft>
                <a:spcPts val="600"/>
              </a:spcAft>
            </a:pPr>
            <a:r>
              <a:rPr lang="en-US" sz="4400" b="1" kern="1200" dirty="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 GİDİLEBİLECEK OKULLAR</a:t>
            </a:r>
          </a:p>
        </p:txBody>
      </p:sp>
      <p:sp>
        <p:nvSpPr>
          <p:cNvPr id="20" name="Freeform: Shape 19">
            <a:extLst>
              <a:ext uri="{FF2B5EF4-FFF2-40B4-BE49-F238E27FC236}">
                <a16:creationId xmlns:a16="http://schemas.microsoft.com/office/drawing/2014/main" xmlns="" id="{11156773-3FB3-46D9-9F87-821287404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E8EA24D0-C854-4AA8-B8FD-D252660D8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descr="Köşeli çift ayraç okları">
            <a:extLst>
              <a:ext uri="{FF2B5EF4-FFF2-40B4-BE49-F238E27FC236}">
                <a16:creationId xmlns:a16="http://schemas.microsoft.com/office/drawing/2014/main" xmlns="" id="{732A5478-0602-4C3A-8AF0-64EEE3F2366C}"/>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4058474" y="391064"/>
            <a:ext cx="1302437" cy="130243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24" name="Oval 23">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5976" y="2130090"/>
            <a:ext cx="457824" cy="4454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fik 4" descr="Köşeli çift ayraç okları">
            <a:extLst>
              <a:ext uri="{FF2B5EF4-FFF2-40B4-BE49-F238E27FC236}">
                <a16:creationId xmlns:a16="http://schemas.microsoft.com/office/drawing/2014/main" xmlns="" id="{9A7D37BB-840D-4B3E-B15E-D29DCDDEA9FD}"/>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115569" y="5279837"/>
            <a:ext cx="1326240" cy="132624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6" name="Metin kutusu 5">
            <a:extLst>
              <a:ext uri="{FF2B5EF4-FFF2-40B4-BE49-F238E27FC236}">
                <a16:creationId xmlns:a16="http://schemas.microsoft.com/office/drawing/2014/main" xmlns="" id="{787881AA-34FB-4E49-BB61-5ABF9533F28A}"/>
              </a:ext>
            </a:extLst>
          </p:cNvPr>
          <p:cNvSpPr txBox="1"/>
          <p:nvPr/>
        </p:nvSpPr>
        <p:spPr>
          <a:xfrm>
            <a:off x="5429181" y="1042283"/>
            <a:ext cx="4253344" cy="707886"/>
          </a:xfrm>
          <a:prstGeom prst="rect">
            <a:avLst/>
          </a:prstGeom>
          <a:noFill/>
        </p:spPr>
        <p:txBody>
          <a:bodyPr wrap="none" rtlCol="0">
            <a:spAutoFit/>
          </a:bodyPr>
          <a:lstStyle/>
          <a:p>
            <a:pPr>
              <a:spcAft>
                <a:spcPts val="600"/>
              </a:spcAft>
            </a:pPr>
            <a:r>
              <a:rPr lang="tr-TR" sz="4000" b="1" dirty="0"/>
              <a:t>Normal ortaokul</a:t>
            </a:r>
          </a:p>
        </p:txBody>
      </p:sp>
      <p:sp>
        <p:nvSpPr>
          <p:cNvPr id="7" name="Metin kutusu 6">
            <a:extLst>
              <a:ext uri="{FF2B5EF4-FFF2-40B4-BE49-F238E27FC236}">
                <a16:creationId xmlns:a16="http://schemas.microsoft.com/office/drawing/2014/main" xmlns="" id="{495FDBA3-F40E-442F-B045-E721D8846354}"/>
              </a:ext>
            </a:extLst>
          </p:cNvPr>
          <p:cNvSpPr txBox="1"/>
          <p:nvPr/>
        </p:nvSpPr>
        <p:spPr>
          <a:xfrm>
            <a:off x="8816358" y="4622509"/>
            <a:ext cx="2784673" cy="1277273"/>
          </a:xfrm>
          <a:prstGeom prst="rect">
            <a:avLst/>
          </a:prstGeom>
          <a:noFill/>
        </p:spPr>
        <p:txBody>
          <a:bodyPr wrap="none" rtlCol="0">
            <a:spAutoFit/>
          </a:bodyPr>
          <a:lstStyle/>
          <a:p>
            <a:pPr>
              <a:spcAft>
                <a:spcPts val="600"/>
              </a:spcAft>
            </a:pPr>
            <a:r>
              <a:rPr lang="tr-TR" sz="3600" b="1" dirty="0"/>
              <a:t>İmam Hatip</a:t>
            </a:r>
          </a:p>
          <a:p>
            <a:pPr>
              <a:spcAft>
                <a:spcPts val="600"/>
              </a:spcAft>
            </a:pPr>
            <a:r>
              <a:rPr lang="tr-TR" sz="3600" b="1" dirty="0"/>
              <a:t> Orta Okulu</a:t>
            </a:r>
          </a:p>
        </p:txBody>
      </p:sp>
    </p:spTree>
    <p:extLst>
      <p:ext uri="{BB962C8B-B14F-4D97-AF65-F5344CB8AC3E}">
        <p14:creationId xmlns:p14="http://schemas.microsoft.com/office/powerpoint/2010/main" xmlns="" val="3665001252"/>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DBB8B804-5856-45ED-8A89-E902C89F63F0}"/>
              </a:ext>
            </a:extLst>
          </p:cNvPr>
          <p:cNvPicPr>
            <a:picLocks noChangeAspect="1"/>
          </p:cNvPicPr>
          <p:nvPr/>
        </p:nvPicPr>
        <p:blipFill>
          <a:blip r:embed="rId2"/>
          <a:stretch>
            <a:fillRect/>
          </a:stretch>
        </p:blipFill>
        <p:spPr>
          <a:xfrm>
            <a:off x="6541053" y="1999008"/>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2" name="Arc 21">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560063D5-C11E-4DF2-95A8-60831B2D6EAB}"/>
              </a:ext>
            </a:extLst>
          </p:cNvPr>
          <p:cNvSpPr>
            <a:spLocks noGrp="1"/>
          </p:cNvSpPr>
          <p:nvPr>
            <p:ph type="title"/>
          </p:nvPr>
        </p:nvSpPr>
        <p:spPr>
          <a:xfrm>
            <a:off x="838201" y="479493"/>
            <a:ext cx="5257800" cy="1325563"/>
          </a:xfrm>
        </p:spPr>
        <p:txBody>
          <a:bodyPr>
            <a:normAutofit/>
          </a:bodyPr>
          <a:lstStyle/>
          <a:p>
            <a:r>
              <a:rPr lang="tr-TR" sz="3700"/>
              <a:t>Hz. Muhammed’in Hayatı </a:t>
            </a:r>
            <a:br>
              <a:rPr lang="tr-TR" sz="3700"/>
            </a:br>
            <a:endParaRPr lang="tr-TR" sz="3700"/>
          </a:p>
        </p:txBody>
      </p:sp>
      <p:sp>
        <p:nvSpPr>
          <p:cNvPr id="3" name="İçerik Yer Tutucusu 2">
            <a:extLst>
              <a:ext uri="{FF2B5EF4-FFF2-40B4-BE49-F238E27FC236}">
                <a16:creationId xmlns:a16="http://schemas.microsoft.com/office/drawing/2014/main" xmlns="" id="{5AE6159F-0BB9-4132-863D-7000AFD55787}"/>
              </a:ext>
            </a:extLst>
          </p:cNvPr>
          <p:cNvSpPr>
            <a:spLocks noGrp="1"/>
          </p:cNvSpPr>
          <p:nvPr>
            <p:ph idx="1"/>
          </p:nvPr>
        </p:nvSpPr>
        <p:spPr>
          <a:xfrm>
            <a:off x="838201" y="1984443"/>
            <a:ext cx="5257800" cy="4192520"/>
          </a:xfrm>
        </p:spPr>
        <p:txBody>
          <a:bodyPr>
            <a:normAutofit/>
          </a:bodyPr>
          <a:lstStyle/>
          <a:p>
            <a:r>
              <a:rPr lang="tr-TR" dirty="0"/>
              <a:t>Peygamberimiz Hz. Muhammed’in özellikleri ve doğumundan vefatına kadar hayatının genel hatlarıyla anlatıldığı bu derste öğrenciler, Peygamberimizi pek çok yönüyle tanıma fırsatı bulacaktır. </a:t>
            </a:r>
          </a:p>
        </p:txBody>
      </p:sp>
    </p:spTree>
    <p:extLst>
      <p:ext uri="{BB962C8B-B14F-4D97-AF65-F5344CB8AC3E}">
        <p14:creationId xmlns:p14="http://schemas.microsoft.com/office/powerpoint/2010/main" xmlns="" val="4221665691"/>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F3C4E2F1-D256-4C30-B5CA-A36CB909478A}"/>
              </a:ext>
            </a:extLst>
          </p:cNvPr>
          <p:cNvSpPr>
            <a:spLocks noGrp="1"/>
          </p:cNvSpPr>
          <p:nvPr>
            <p:ph type="title"/>
          </p:nvPr>
        </p:nvSpPr>
        <p:spPr>
          <a:xfrm>
            <a:off x="838200" y="365125"/>
            <a:ext cx="5387502" cy="1325563"/>
          </a:xfrm>
        </p:spPr>
        <p:txBody>
          <a:bodyPr>
            <a:normAutofit/>
          </a:bodyPr>
          <a:lstStyle/>
          <a:p>
            <a:r>
              <a:rPr lang="tr-TR" dirty="0"/>
              <a:t>Temel Dini Bilgiler </a:t>
            </a:r>
            <a:br>
              <a:rPr lang="tr-TR" dirty="0"/>
            </a:br>
            <a:endParaRPr lang="tr-TR" dirty="0"/>
          </a:p>
        </p:txBody>
      </p:sp>
      <p:sp>
        <p:nvSpPr>
          <p:cNvPr id="3" name="İçerik Yer Tutucusu 2">
            <a:extLst>
              <a:ext uri="{FF2B5EF4-FFF2-40B4-BE49-F238E27FC236}">
                <a16:creationId xmlns:a16="http://schemas.microsoft.com/office/drawing/2014/main" xmlns="" id="{954F651F-31EA-4D81-80DE-99D440BCBB1A}"/>
              </a:ext>
            </a:extLst>
          </p:cNvPr>
          <p:cNvSpPr>
            <a:spLocks noGrp="1"/>
          </p:cNvSpPr>
          <p:nvPr>
            <p:ph idx="1"/>
          </p:nvPr>
        </p:nvSpPr>
        <p:spPr>
          <a:xfrm>
            <a:off x="577994" y="1690688"/>
            <a:ext cx="5570706" cy="4351338"/>
          </a:xfrm>
        </p:spPr>
        <p:txBody>
          <a:bodyPr>
            <a:normAutofit/>
          </a:bodyPr>
          <a:lstStyle/>
          <a:p>
            <a:r>
              <a:rPr lang="tr-TR" dirty="0"/>
              <a:t>Bu derste; öğrencilerin İslam dininin inanç ve ibadet esasları temel kaynaklarından öğrenmelerini ve ibadetlerle ilgili uygulama becerileri kazanmalarını hedeflemektedir.  İslam medeniyetini oluşturan temel ilke, değer ve kurumları tanımaları amaçlanmaktadır.</a:t>
            </a:r>
          </a:p>
        </p:txBody>
      </p:sp>
      <p:pic>
        <p:nvPicPr>
          <p:cNvPr id="4" name="Resim 3">
            <a:extLst>
              <a:ext uri="{FF2B5EF4-FFF2-40B4-BE49-F238E27FC236}">
                <a16:creationId xmlns:a16="http://schemas.microsoft.com/office/drawing/2014/main" xmlns="" id="{186914DF-F23F-4B8F-B579-CB7DFE7991EB}"/>
              </a:ext>
            </a:extLst>
          </p:cNvPr>
          <p:cNvPicPr>
            <a:picLocks noChangeAspect="1"/>
          </p:cNvPicPr>
          <p:nvPr/>
        </p:nvPicPr>
        <p:blipFill rotWithShape="1">
          <a:blip r:embed="rId2"/>
          <a:srcRect t="5901" r="-1" b="17909"/>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6" name="Oval 10">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12">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3325908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0">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54A268E0-644B-4F73-9DAD-70E33FE20384}"/>
              </a:ext>
            </a:extLst>
          </p:cNvPr>
          <p:cNvPicPr>
            <a:picLocks noChangeAspect="1"/>
          </p:cNvPicPr>
          <p:nvPr/>
        </p:nvPicPr>
        <p:blipFill rotWithShape="1">
          <a:blip r:embed="rId2"/>
          <a:srcRect t="6769" b="46257"/>
          <a:stretch/>
        </p:blipFill>
        <p:spPr>
          <a:xfrm>
            <a:off x="6541053" y="1680329"/>
            <a:ext cx="4777381" cy="33246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566D9FF5-140E-4D47-AAD1-37D4AF9EAE16}"/>
              </a:ext>
            </a:extLst>
          </p:cNvPr>
          <p:cNvSpPr>
            <a:spLocks noGrp="1"/>
          </p:cNvSpPr>
          <p:nvPr>
            <p:ph type="title"/>
          </p:nvPr>
        </p:nvSpPr>
        <p:spPr>
          <a:xfrm>
            <a:off x="838201" y="479493"/>
            <a:ext cx="5702852" cy="1391510"/>
          </a:xfrm>
        </p:spPr>
        <p:txBody>
          <a:bodyPr>
            <a:normAutofit fontScale="90000"/>
          </a:bodyPr>
          <a:lstStyle/>
          <a:p>
            <a:r>
              <a:rPr lang="tr-TR" sz="4000" dirty="0"/>
              <a:t>Yazarlık ve Yazma Becerileri </a:t>
            </a:r>
            <a:r>
              <a:rPr lang="tr-TR" sz="3400" dirty="0"/>
              <a:t/>
            </a:r>
            <a:br>
              <a:rPr lang="tr-TR" sz="3400" dirty="0"/>
            </a:br>
            <a:endParaRPr lang="tr-TR" sz="3400" dirty="0"/>
          </a:p>
        </p:txBody>
      </p:sp>
      <p:sp>
        <p:nvSpPr>
          <p:cNvPr id="3" name="İçerik Yer Tutucusu 2">
            <a:extLst>
              <a:ext uri="{FF2B5EF4-FFF2-40B4-BE49-F238E27FC236}">
                <a16:creationId xmlns:a16="http://schemas.microsoft.com/office/drawing/2014/main" xmlns="" id="{D4168432-2715-4EFA-8CD4-A35C57603946}"/>
              </a:ext>
            </a:extLst>
          </p:cNvPr>
          <p:cNvSpPr>
            <a:spLocks noGrp="1"/>
          </p:cNvSpPr>
          <p:nvPr>
            <p:ph idx="1"/>
          </p:nvPr>
        </p:nvSpPr>
        <p:spPr>
          <a:xfrm>
            <a:off x="466058" y="1979680"/>
            <a:ext cx="5702852" cy="4192520"/>
          </a:xfrm>
        </p:spPr>
        <p:txBody>
          <a:bodyPr>
            <a:normAutofit/>
          </a:bodyPr>
          <a:lstStyle/>
          <a:p>
            <a:r>
              <a:rPr lang="tr-TR" dirty="0"/>
              <a:t>Bu dersi seçen öğrenciler, yazma konusunda yeteneklerini keşfedip, yazmanın eğlenceli bir eylem olduğunu görebilirler. Yazma becerilerini geliştirerek insanların beğendikleri ve ilgiyle okuyacakları yazıları yazabilir başkalarının yazdığı metinleri bir yazar gözüyle değerlendirebilir</a:t>
            </a:r>
            <a:r>
              <a:rPr lang="tr-TR" sz="2400" dirty="0"/>
              <a:t>.</a:t>
            </a:r>
          </a:p>
        </p:txBody>
      </p:sp>
    </p:spTree>
    <p:extLst>
      <p:ext uri="{BB962C8B-B14F-4D97-AF65-F5344CB8AC3E}">
        <p14:creationId xmlns:p14="http://schemas.microsoft.com/office/powerpoint/2010/main" xmlns="" val="2404323906"/>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83297E1B-B475-4B30-B856-8284C2DA8B2F}"/>
              </a:ext>
            </a:extLst>
          </p:cNvPr>
          <p:cNvSpPr>
            <a:spLocks noGrp="1"/>
          </p:cNvSpPr>
          <p:nvPr>
            <p:ph type="title"/>
          </p:nvPr>
        </p:nvSpPr>
        <p:spPr>
          <a:xfrm>
            <a:off x="838200" y="365125"/>
            <a:ext cx="5393361" cy="1325563"/>
          </a:xfrm>
        </p:spPr>
        <p:txBody>
          <a:bodyPr>
            <a:normAutofit/>
          </a:bodyPr>
          <a:lstStyle/>
          <a:p>
            <a:r>
              <a:rPr lang="tr-TR" dirty="0"/>
              <a:t>Bilim Uygulamaları </a:t>
            </a:r>
            <a:br>
              <a:rPr lang="tr-TR" dirty="0"/>
            </a:br>
            <a:endParaRPr lang="tr-TR" dirty="0"/>
          </a:p>
        </p:txBody>
      </p:sp>
      <p:sp>
        <p:nvSpPr>
          <p:cNvPr id="11" name="Freeform: Shape 10">
            <a:extLst>
              <a:ext uri="{FF2B5EF4-FFF2-40B4-BE49-F238E27FC236}">
                <a16:creationId xmlns:a16="http://schemas.microsoft.com/office/drawing/2014/main" xmlns=""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0DB6CB01-1937-4510-AA53-94D257FAF47D}"/>
              </a:ext>
            </a:extLst>
          </p:cNvPr>
          <p:cNvSpPr>
            <a:spLocks noGrp="1"/>
          </p:cNvSpPr>
          <p:nvPr>
            <p:ph idx="1"/>
          </p:nvPr>
        </p:nvSpPr>
        <p:spPr>
          <a:xfrm>
            <a:off x="838200" y="1825625"/>
            <a:ext cx="5815677" cy="4351338"/>
          </a:xfrm>
        </p:spPr>
        <p:txBody>
          <a:bodyPr>
            <a:normAutofit/>
          </a:bodyPr>
          <a:lstStyle/>
          <a:p>
            <a:r>
              <a:rPr lang="tr-TR" dirty="0"/>
              <a:t>Öğrenciler bu derste canlılar, fiziksel olaylar, madde ve değişimleri, dünya ve astronomi gibi değişik alanlarla ilgili çeşitli etkinlik ve deneyler yapacak; bu alanlarla ilgili çeşitli olguları inceleyip anlamlandıracaklardır. </a:t>
            </a:r>
          </a:p>
        </p:txBody>
      </p:sp>
      <p:sp>
        <p:nvSpPr>
          <p:cNvPr id="13" name="Oval 12">
            <a:extLst>
              <a:ext uri="{FF2B5EF4-FFF2-40B4-BE49-F238E27FC236}">
                <a16:creationId xmlns:a16="http://schemas.microsoft.com/office/drawing/2014/main" xmlns=""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05B0A5D0-4364-4DD3-A794-36DC6EE38807}"/>
              </a:ext>
            </a:extLst>
          </p:cNvPr>
          <p:cNvPicPr>
            <a:picLocks noChangeAspect="1"/>
          </p:cNvPicPr>
          <p:nvPr/>
        </p:nvPicPr>
        <p:blipFill>
          <a:blip r:embed="rId2"/>
          <a:stretch>
            <a:fillRect/>
          </a:stretch>
        </p:blipFill>
        <p:spPr>
          <a:xfrm>
            <a:off x="7887184" y="1186237"/>
            <a:ext cx="3781051" cy="38415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xmlns=""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xmlns=""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3408309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A5D67AEB-4E3B-45AC-B066-3FF61F1F9A28}"/>
              </a:ext>
            </a:extLst>
          </p:cNvPr>
          <p:cNvPicPr>
            <a:picLocks noChangeAspect="1"/>
          </p:cNvPicPr>
          <p:nvPr/>
        </p:nvPicPr>
        <p:blipFill>
          <a:blip r:embed="rId2"/>
          <a:stretch>
            <a:fillRect/>
          </a:stretch>
        </p:blipFill>
        <p:spPr>
          <a:xfrm>
            <a:off x="6490690" y="3632213"/>
            <a:ext cx="5580942" cy="313927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Oval 10">
            <a:extLst>
              <a:ext uri="{FF2B5EF4-FFF2-40B4-BE49-F238E27FC236}">
                <a16:creationId xmlns:a16="http://schemas.microsoft.com/office/drawing/2014/main" xmlns=""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xmlns=""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4CD2892D-1878-4BD2-A216-6FF05530D8D8}"/>
              </a:ext>
            </a:extLst>
          </p:cNvPr>
          <p:cNvSpPr>
            <a:spLocks noGrp="1"/>
          </p:cNvSpPr>
          <p:nvPr>
            <p:ph type="title"/>
          </p:nvPr>
        </p:nvSpPr>
        <p:spPr>
          <a:xfrm>
            <a:off x="838200" y="365125"/>
            <a:ext cx="10515600" cy="1325563"/>
          </a:xfrm>
        </p:spPr>
        <p:txBody>
          <a:bodyPr>
            <a:normAutofit/>
          </a:bodyPr>
          <a:lstStyle/>
          <a:p>
            <a:r>
              <a:rPr lang="tr-TR" dirty="0"/>
              <a:t>Matematik Uygulamaları </a:t>
            </a:r>
            <a:br>
              <a:rPr lang="tr-TR" dirty="0"/>
            </a:br>
            <a:endParaRPr lang="tr-TR" dirty="0"/>
          </a:p>
        </p:txBody>
      </p:sp>
      <p:sp>
        <p:nvSpPr>
          <p:cNvPr id="3" name="İçerik Yer Tutucusu 2">
            <a:extLst>
              <a:ext uri="{FF2B5EF4-FFF2-40B4-BE49-F238E27FC236}">
                <a16:creationId xmlns:a16="http://schemas.microsoft.com/office/drawing/2014/main" xmlns="" id="{044B743F-AA52-4040-B111-875768F905FA}"/>
              </a:ext>
            </a:extLst>
          </p:cNvPr>
          <p:cNvSpPr>
            <a:spLocks noGrp="1"/>
          </p:cNvSpPr>
          <p:nvPr>
            <p:ph idx="1"/>
          </p:nvPr>
        </p:nvSpPr>
        <p:spPr>
          <a:xfrm>
            <a:off x="838200" y="1825625"/>
            <a:ext cx="5393361" cy="4351338"/>
          </a:xfrm>
        </p:spPr>
        <p:txBody>
          <a:bodyPr>
            <a:normAutofit/>
          </a:bodyPr>
          <a:lstStyle/>
          <a:p>
            <a:r>
              <a:rPr lang="tr-TR" dirty="0"/>
              <a:t>Bu dersle öğrenciler , günlük hayatta karşılaşan bazı sorunları matematikle çözmeyi öğreneceklerdir. Problemlerin çözümünde akıl yürütme, strateji geliştirme ve tahmin etme yöntemlerini kullanmayı öğreneceklerdir.</a:t>
            </a:r>
          </a:p>
        </p:txBody>
      </p:sp>
    </p:spTree>
    <p:extLst>
      <p:ext uri="{BB962C8B-B14F-4D97-AF65-F5344CB8AC3E}">
        <p14:creationId xmlns:p14="http://schemas.microsoft.com/office/powerpoint/2010/main" xmlns="" val="3255771384"/>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E48AFA-8884-4F68-A44F-D2C1E8609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52A51955-6235-4DC7-A865-12ABF65678BA}"/>
              </a:ext>
            </a:extLst>
          </p:cNvPr>
          <p:cNvSpPr>
            <a:spLocks noGrp="1"/>
          </p:cNvSpPr>
          <p:nvPr>
            <p:ph type="title"/>
          </p:nvPr>
        </p:nvSpPr>
        <p:spPr>
          <a:xfrm>
            <a:off x="838201" y="3998018"/>
            <a:ext cx="3981854" cy="2216513"/>
          </a:xfrm>
        </p:spPr>
        <p:txBody>
          <a:bodyPr>
            <a:normAutofit/>
          </a:bodyPr>
          <a:lstStyle/>
          <a:p>
            <a:r>
              <a:rPr lang="tr-TR" dirty="0"/>
              <a:t>Spor ve Fiziki Etkinlikler</a:t>
            </a:r>
          </a:p>
        </p:txBody>
      </p:sp>
      <p:sp>
        <p:nvSpPr>
          <p:cNvPr id="11" name="Arc 10">
            <a:extLst>
              <a:ext uri="{FF2B5EF4-FFF2-40B4-BE49-F238E27FC236}">
                <a16:creationId xmlns:a16="http://schemas.microsoft.com/office/drawing/2014/main" xmlns="" id="{969D19A6-08CB-498C-93EC-3FFB021FC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A7900001-2757-4D4D-84DB-745CD2AC0676}"/>
              </a:ext>
            </a:extLst>
          </p:cNvPr>
          <p:cNvPicPr>
            <a:picLocks noChangeAspect="1"/>
          </p:cNvPicPr>
          <p:nvPr/>
        </p:nvPicPr>
        <p:blipFill>
          <a:blip r:embed="rId2"/>
          <a:stretch>
            <a:fillRect/>
          </a:stretch>
        </p:blipFill>
        <p:spPr>
          <a:xfrm>
            <a:off x="1247685" y="704504"/>
            <a:ext cx="9696629"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İçerik Yer Tutucusu 2">
            <a:extLst>
              <a:ext uri="{FF2B5EF4-FFF2-40B4-BE49-F238E27FC236}">
                <a16:creationId xmlns:a16="http://schemas.microsoft.com/office/drawing/2014/main" xmlns="" id="{395DBAAD-6857-4622-BA5C-2CA21907B7F4}"/>
              </a:ext>
            </a:extLst>
          </p:cNvPr>
          <p:cNvSpPr>
            <a:spLocks noGrp="1"/>
          </p:cNvSpPr>
          <p:nvPr>
            <p:ph idx="1"/>
          </p:nvPr>
        </p:nvSpPr>
        <p:spPr>
          <a:xfrm>
            <a:off x="4970835" y="3998019"/>
            <a:ext cx="6382966" cy="2216512"/>
          </a:xfrm>
        </p:spPr>
        <p:txBody>
          <a:bodyPr>
            <a:normAutofit/>
          </a:bodyPr>
          <a:lstStyle/>
          <a:p>
            <a:r>
              <a:rPr lang="tr-TR" sz="2400"/>
              <a:t>Bu dersi seçen öğrenciler sağlam bir vücuda ve zinde bir kafaya sahip olurlar. Arkadaşlarıyla daha iyi iletişim kurabilir ve insanların farklı özelliklerde olabileceğini fark ederler. Mutluluk, başarma zevki, eğlenme ve neşelenmenin tadına varırlar</a:t>
            </a:r>
          </a:p>
        </p:txBody>
      </p:sp>
    </p:spTree>
    <p:extLst>
      <p:ext uri="{BB962C8B-B14F-4D97-AF65-F5344CB8AC3E}">
        <p14:creationId xmlns:p14="http://schemas.microsoft.com/office/powerpoint/2010/main" xmlns="" val="3131737267"/>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E48AFA-8884-4F68-A44F-D2C1E8609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EE66C9E7-9B8A-4C20-B1B2-06270CB16F66}"/>
              </a:ext>
            </a:extLst>
          </p:cNvPr>
          <p:cNvSpPr>
            <a:spLocks noGrp="1"/>
          </p:cNvSpPr>
          <p:nvPr>
            <p:ph type="title"/>
          </p:nvPr>
        </p:nvSpPr>
        <p:spPr>
          <a:xfrm>
            <a:off x="838201" y="3998018"/>
            <a:ext cx="3981854" cy="2216513"/>
          </a:xfrm>
        </p:spPr>
        <p:txBody>
          <a:bodyPr>
            <a:normAutofit/>
          </a:bodyPr>
          <a:lstStyle/>
          <a:p>
            <a:r>
              <a:rPr lang="tr-TR" dirty="0"/>
              <a:t>Drama </a:t>
            </a:r>
            <a:br>
              <a:rPr lang="tr-TR" dirty="0"/>
            </a:br>
            <a:endParaRPr lang="tr-TR" dirty="0"/>
          </a:p>
        </p:txBody>
      </p:sp>
      <p:sp>
        <p:nvSpPr>
          <p:cNvPr id="11" name="Arc 10">
            <a:extLst>
              <a:ext uri="{FF2B5EF4-FFF2-40B4-BE49-F238E27FC236}">
                <a16:creationId xmlns:a16="http://schemas.microsoft.com/office/drawing/2014/main" xmlns="" id="{969D19A6-08CB-498C-93EC-3FFB021FC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xmlns="" id="{B877262A-679A-4963-AF02-53EB0ABC49C0}"/>
              </a:ext>
            </a:extLst>
          </p:cNvPr>
          <p:cNvPicPr>
            <a:picLocks noChangeAspect="1"/>
          </p:cNvPicPr>
          <p:nvPr/>
        </p:nvPicPr>
        <p:blipFill rotWithShape="1">
          <a:blip r:embed="rId2"/>
          <a:srcRect t="12593" b="29569"/>
          <a:stretch/>
        </p:blipFill>
        <p:spPr>
          <a:xfrm>
            <a:off x="3539314" y="704504"/>
            <a:ext cx="511337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İçerik Yer Tutucusu 2">
            <a:extLst>
              <a:ext uri="{FF2B5EF4-FFF2-40B4-BE49-F238E27FC236}">
                <a16:creationId xmlns:a16="http://schemas.microsoft.com/office/drawing/2014/main" xmlns="" id="{473B91E5-7D1A-4CF0-9167-2DCC0B21E040}"/>
              </a:ext>
            </a:extLst>
          </p:cNvPr>
          <p:cNvSpPr>
            <a:spLocks noGrp="1"/>
          </p:cNvSpPr>
          <p:nvPr>
            <p:ph idx="1"/>
          </p:nvPr>
        </p:nvSpPr>
        <p:spPr>
          <a:xfrm>
            <a:off x="2700997" y="3998019"/>
            <a:ext cx="8652804" cy="2216512"/>
          </a:xfrm>
        </p:spPr>
        <p:txBody>
          <a:bodyPr>
            <a:normAutofit lnSpcReduction="10000"/>
          </a:bodyPr>
          <a:lstStyle/>
          <a:p>
            <a:r>
              <a:rPr lang="tr-TR" sz="2400" dirty="0"/>
              <a:t>Bu dersle yaşamla sanat arasında köprüler kurabilme öğretilir. Drama ve tiyatro alanında temel bilgi ve beceriler kavratılır. Drama dersi öğrencilerin insanlarla etkili iletişim kurma, işbirliği yapma, paylaşımcı olma ve empati kurma becerilerini geliştirir. Ortak bir ürün ortaya koymanın hazzını yaşatır. Yaratıcılığı ve estetik duyguları geliştirir, hayal gücünü artırır. </a:t>
            </a:r>
          </a:p>
        </p:txBody>
      </p:sp>
    </p:spTree>
    <p:extLst>
      <p:ext uri="{BB962C8B-B14F-4D97-AF65-F5344CB8AC3E}">
        <p14:creationId xmlns:p14="http://schemas.microsoft.com/office/powerpoint/2010/main" xmlns="" val="132894311"/>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35C61944-E5FA-4ED2-84C9-10662B51FC6C}"/>
              </a:ext>
            </a:extLst>
          </p:cNvPr>
          <p:cNvSpPr>
            <a:spLocks noGrp="1"/>
          </p:cNvSpPr>
          <p:nvPr>
            <p:ph type="title"/>
          </p:nvPr>
        </p:nvSpPr>
        <p:spPr>
          <a:xfrm>
            <a:off x="838200" y="365125"/>
            <a:ext cx="5387502" cy="1325563"/>
          </a:xfrm>
        </p:spPr>
        <p:txBody>
          <a:bodyPr>
            <a:normAutofit/>
          </a:bodyPr>
          <a:lstStyle/>
          <a:p>
            <a:r>
              <a:rPr lang="tr-TR" dirty="0"/>
              <a:t>Zeka Oyunları </a:t>
            </a:r>
            <a:br>
              <a:rPr lang="tr-TR" dirty="0"/>
            </a:br>
            <a:endParaRPr lang="tr-TR" dirty="0"/>
          </a:p>
        </p:txBody>
      </p:sp>
      <p:sp>
        <p:nvSpPr>
          <p:cNvPr id="3" name="İçerik Yer Tutucusu 2">
            <a:extLst>
              <a:ext uri="{FF2B5EF4-FFF2-40B4-BE49-F238E27FC236}">
                <a16:creationId xmlns:a16="http://schemas.microsoft.com/office/drawing/2014/main" xmlns="" id="{A90EF5C1-01E9-40E0-B256-226E08922BE4}"/>
              </a:ext>
            </a:extLst>
          </p:cNvPr>
          <p:cNvSpPr>
            <a:spLocks noGrp="1"/>
          </p:cNvSpPr>
          <p:nvPr>
            <p:ph idx="1"/>
          </p:nvPr>
        </p:nvSpPr>
        <p:spPr>
          <a:xfrm>
            <a:off x="838200" y="1825625"/>
            <a:ext cx="5387502" cy="4351338"/>
          </a:xfrm>
        </p:spPr>
        <p:txBody>
          <a:bodyPr>
            <a:normAutofit/>
          </a:bodyPr>
          <a:lstStyle/>
          <a:p>
            <a:r>
              <a:rPr lang="tr-TR" sz="2600" dirty="0"/>
              <a:t>Bu dersi seçen öğrenciler, bir zeka oyunundaki temel kuralları öğrenecek, bu oyuna ilişkin yarışma ve turnuvaları takip edebilecek ve bu turnuvalara katılabileceklerdir. Bilişsel ve duygusal gelişimleri hız kazanan öğrenciler,  boş zamanlarını daha iyi değerlendirerek başarma zevkini yaşarlar.</a:t>
            </a:r>
          </a:p>
          <a:p>
            <a:endParaRPr lang="tr-TR" sz="2600" dirty="0"/>
          </a:p>
        </p:txBody>
      </p:sp>
      <p:pic>
        <p:nvPicPr>
          <p:cNvPr id="5" name="Resim 4">
            <a:extLst>
              <a:ext uri="{FF2B5EF4-FFF2-40B4-BE49-F238E27FC236}">
                <a16:creationId xmlns:a16="http://schemas.microsoft.com/office/drawing/2014/main" xmlns="" id="{BABBFDC1-9BE8-4927-83D4-47DE24108112}"/>
              </a:ext>
            </a:extLst>
          </p:cNvPr>
          <p:cNvPicPr>
            <a:picLocks noChangeAspect="1"/>
          </p:cNvPicPr>
          <p:nvPr/>
        </p:nvPicPr>
        <p:blipFill rotWithShape="1">
          <a:blip r:embed="rId2"/>
          <a:srcRect r="2" b="14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7" name="Oval 11">
            <a:extLst>
              <a:ext uri="{FF2B5EF4-FFF2-40B4-BE49-F238E27FC236}">
                <a16:creationId xmlns:a16="http://schemas.microsoft.com/office/drawing/2014/main" xmlns=""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3">
            <a:extLst>
              <a:ext uri="{FF2B5EF4-FFF2-40B4-BE49-F238E27FC236}">
                <a16:creationId xmlns:a16="http://schemas.microsoft.com/office/drawing/2014/main" xmlns=""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1958470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9AFC454B-A080-4D23-B177-6D5356C6E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149537C1-5CD8-444D-B4FF-C3DE39DC703F}"/>
              </a:ext>
            </a:extLst>
          </p:cNvPr>
          <p:cNvSpPr>
            <a:spLocks noGrp="1"/>
          </p:cNvSpPr>
          <p:nvPr>
            <p:ph type="title"/>
          </p:nvPr>
        </p:nvSpPr>
        <p:spPr>
          <a:xfrm>
            <a:off x="4038600" y="1939159"/>
            <a:ext cx="7644627" cy="2751086"/>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BUNDAN SONRAKİ EĞİTİM VE OKUL </a:t>
            </a:r>
            <a:r>
              <a:rPr lang="tr-TR" sz="5600" dirty="0"/>
              <a:t>H</a:t>
            </a:r>
            <a:r>
              <a:rPr lang="en-US" sz="5600" kern="1200" dirty="0">
                <a:solidFill>
                  <a:schemeClr val="tx1"/>
                </a:solidFill>
                <a:latin typeface="+mj-lt"/>
                <a:ea typeface="+mj-ea"/>
                <a:cs typeface="+mj-cs"/>
              </a:rPr>
              <a:t>AYATINIZDA BAŞARILAR</a:t>
            </a:r>
            <a:r>
              <a:rPr lang="tr-TR" sz="5600" kern="1200" dirty="0">
                <a:solidFill>
                  <a:schemeClr val="tx1"/>
                </a:solidFill>
                <a:latin typeface="+mj-lt"/>
                <a:ea typeface="+mj-ea"/>
                <a:cs typeface="+mj-cs"/>
              </a:rPr>
              <a:t> DİLERİM</a:t>
            </a:r>
            <a:r>
              <a:rPr lang="en-US" sz="5600" kern="1200" dirty="0">
                <a:solidFill>
                  <a:schemeClr val="tx1"/>
                </a:solidFill>
                <a:latin typeface="+mj-lt"/>
                <a:ea typeface="+mj-ea"/>
                <a:cs typeface="+mj-cs"/>
              </a:rPr>
              <a:t> </a:t>
            </a:r>
          </a:p>
        </p:txBody>
      </p:sp>
      <p:sp>
        <p:nvSpPr>
          <p:cNvPr id="3" name="İçerik Yer Tutucusu 2">
            <a:extLst>
              <a:ext uri="{FF2B5EF4-FFF2-40B4-BE49-F238E27FC236}">
                <a16:creationId xmlns:a16="http://schemas.microsoft.com/office/drawing/2014/main" xmlns="" id="{511B305B-26F0-4402-84E2-04FB01F085D8}"/>
              </a:ext>
            </a:extLst>
          </p:cNvPr>
          <p:cNvSpPr>
            <a:spLocks noGrp="1"/>
          </p:cNvSpPr>
          <p:nvPr>
            <p:ph idx="1"/>
          </p:nvPr>
        </p:nvSpPr>
        <p:spPr>
          <a:xfrm>
            <a:off x="3033205" y="5111531"/>
            <a:ext cx="7644627" cy="1329443"/>
          </a:xfrm>
        </p:spPr>
        <p:txBody>
          <a:bodyPr vert="horz" lIns="91440" tIns="45720" rIns="91440" bIns="45720" rtlCol="0">
            <a:normAutofit lnSpcReduction="10000"/>
          </a:bodyPr>
          <a:lstStyle/>
          <a:p>
            <a:pPr marL="0" indent="0" algn="ctr">
              <a:buNone/>
            </a:pPr>
            <a:r>
              <a:rPr lang="tr-TR" sz="2400" kern="1200" dirty="0">
                <a:solidFill>
                  <a:schemeClr val="tx1"/>
                </a:solidFill>
                <a:latin typeface="+mn-lt"/>
                <a:ea typeface="+mn-ea"/>
                <a:cs typeface="+mn-cs"/>
              </a:rPr>
              <a:t> </a:t>
            </a:r>
            <a:r>
              <a:rPr lang="en-US" sz="3200" b="1" kern="1200" dirty="0" err="1">
                <a:solidFill>
                  <a:schemeClr val="tx1"/>
                </a:solidFill>
                <a:latin typeface="+mn-lt"/>
                <a:ea typeface="+mn-ea"/>
                <a:cs typeface="+mn-cs"/>
              </a:rPr>
              <a:t>Okul</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ve</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ders</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seçimi</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yaparken</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ilgi</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ve</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yeteneklerin</a:t>
            </a:r>
            <a:r>
              <a:rPr lang="tr-TR" sz="3200" b="1" dirty="0"/>
              <a:t>ize</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göre</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seçim</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yapmayı</a:t>
            </a:r>
            <a:r>
              <a:rPr lang="en-US" sz="3200" b="1" kern="1200" dirty="0">
                <a:solidFill>
                  <a:schemeClr val="tx1"/>
                </a:solidFill>
                <a:latin typeface="+mn-lt"/>
                <a:ea typeface="+mn-ea"/>
                <a:cs typeface="+mn-cs"/>
              </a:rPr>
              <a:t> </a:t>
            </a:r>
            <a:r>
              <a:rPr lang="en-US" sz="3200" b="1" kern="1200" dirty="0" err="1">
                <a:solidFill>
                  <a:schemeClr val="tx1"/>
                </a:solidFill>
                <a:latin typeface="+mn-lt"/>
                <a:ea typeface="+mn-ea"/>
                <a:cs typeface="+mn-cs"/>
              </a:rPr>
              <a:t>unutmayın</a:t>
            </a:r>
            <a:r>
              <a:rPr lang="en-US" sz="3200" b="1" kern="1200" dirty="0">
                <a:solidFill>
                  <a:schemeClr val="tx1"/>
                </a:solidFill>
                <a:latin typeface="+mn-lt"/>
                <a:ea typeface="+mn-ea"/>
                <a:cs typeface="+mn-cs"/>
              </a:rPr>
              <a:t>! </a:t>
            </a:r>
            <a:endParaRPr lang="en-US" sz="2400" b="1" kern="1200" dirty="0">
              <a:solidFill>
                <a:schemeClr val="tx1"/>
              </a:solidFill>
              <a:latin typeface="+mn-lt"/>
              <a:ea typeface="+mn-ea"/>
              <a:cs typeface="+mn-cs"/>
            </a:endParaRPr>
          </a:p>
        </p:txBody>
      </p:sp>
      <p:sp>
        <p:nvSpPr>
          <p:cNvPr id="18" name="Oval 17">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58029" y="333478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474479" y="1096414"/>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Resim 4" descr="İşaret Parmağı Yukarıyı Gösteren Handy">
            <a:extLst>
              <a:ext uri="{FF2B5EF4-FFF2-40B4-BE49-F238E27FC236}">
                <a16:creationId xmlns:a16="http://schemas.microsoft.com/office/drawing/2014/main" xmlns="" id="{8D960B7F-4871-4224-A652-B2B039D6817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9715" y="4398579"/>
            <a:ext cx="2459421" cy="2459421"/>
          </a:xfrm>
          <a:prstGeom prst="rect">
            <a:avLst/>
          </a:prstGeom>
        </p:spPr>
      </p:pic>
    </p:spTree>
    <p:extLst>
      <p:ext uri="{BB962C8B-B14F-4D97-AF65-F5344CB8AC3E}">
        <p14:creationId xmlns:p14="http://schemas.microsoft.com/office/powerpoint/2010/main" xmlns="" val="43574098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Fen ve Teknoloji Dersi Maltepe Fiyatlar ve Konular">
            <a:extLst>
              <a:ext uri="{FF2B5EF4-FFF2-40B4-BE49-F238E27FC236}">
                <a16:creationId xmlns:a16="http://schemas.microsoft.com/office/drawing/2014/main" xmlns="" id="{525954D5-39A4-4B55-9603-5BA44BC5C11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543" r="3872"/>
          <a:stretch/>
        </p:blipFill>
        <p:spPr bwMode="auto">
          <a:xfrm>
            <a:off x="5101771" y="10"/>
            <a:ext cx="7094361" cy="6857989"/>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Rectangle 74">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Arc 76">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xmlns="" id="{8B5B4990-FBB1-49D7-B30E-2E4457323AEA}"/>
              </a:ext>
            </a:extLst>
          </p:cNvPr>
          <p:cNvSpPr/>
          <p:nvPr/>
        </p:nvSpPr>
        <p:spPr>
          <a:xfrm>
            <a:off x="621844" y="202377"/>
            <a:ext cx="4092525" cy="2798604"/>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000" b="1" kern="1200" dirty="0" err="1">
                <a:solidFill>
                  <a:srgbClr val="FFFFFF"/>
                </a:solidFill>
                <a:latin typeface="+mj-lt"/>
                <a:ea typeface="+mj-ea"/>
                <a:cs typeface="+mj-cs"/>
              </a:rPr>
              <a:t>Bundan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sonra</a:t>
            </a:r>
            <a:r>
              <a:rPr lang="en-US" sz="4000" b="1" kern="1200" dirty="0">
                <a:solidFill>
                  <a:srgbClr val="FFFFFF"/>
                </a:solidFill>
                <a:latin typeface="+mj-lt"/>
                <a:ea typeface="+mj-ea"/>
                <a:cs typeface="+mj-cs"/>
              </a:rPr>
              <a:t> her </a:t>
            </a:r>
            <a:r>
              <a:rPr lang="en-US" sz="4000" b="1" kern="1200" dirty="0" err="1">
                <a:solidFill>
                  <a:srgbClr val="FFFFFF"/>
                </a:solidFill>
                <a:latin typeface="+mj-lt"/>
                <a:ea typeface="+mj-ea"/>
                <a:cs typeface="+mj-cs"/>
              </a:rPr>
              <a:t>ders</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için</a:t>
            </a:r>
            <a:endParaRPr lang="en-US" sz="4000" b="1" kern="1200" dirty="0">
              <a:solidFill>
                <a:srgbClr val="FFFFFF"/>
              </a:solidFill>
              <a:latin typeface="+mj-lt"/>
              <a:ea typeface="+mj-ea"/>
              <a:cs typeface="+mj-cs"/>
            </a:endParaRPr>
          </a:p>
          <a:p>
            <a:pPr algn="ctr">
              <a:lnSpc>
                <a:spcPct val="90000"/>
              </a:lnSpc>
              <a:spcBef>
                <a:spcPct val="0"/>
              </a:spcBef>
              <a:spcAft>
                <a:spcPts val="600"/>
              </a:spcAft>
            </a:pP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ilgili</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branş</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öğretmenleri</a:t>
            </a:r>
            <a:r>
              <a:rPr lang="en-US" sz="4000" b="1" kern="1200" dirty="0">
                <a:solidFill>
                  <a:srgbClr val="FFFFFF"/>
                </a:solidFill>
                <a:latin typeface="+mj-lt"/>
                <a:ea typeface="+mj-ea"/>
                <a:cs typeface="+mj-cs"/>
              </a:rPr>
              <a:t> </a:t>
            </a:r>
          </a:p>
          <a:p>
            <a:pPr algn="ctr">
              <a:lnSpc>
                <a:spcPct val="90000"/>
              </a:lnSpc>
              <a:spcBef>
                <a:spcPct val="0"/>
              </a:spcBef>
              <a:spcAft>
                <a:spcPts val="600"/>
              </a:spcAft>
            </a:pPr>
            <a:r>
              <a:rPr lang="en-US" sz="4000" b="1" kern="1200" dirty="0" err="1">
                <a:solidFill>
                  <a:srgbClr val="FFFFFF"/>
                </a:solidFill>
                <a:latin typeface="+mj-lt"/>
                <a:ea typeface="+mj-ea"/>
                <a:cs typeface="+mj-cs"/>
              </a:rPr>
              <a:t>derslerinize</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girecek</a:t>
            </a:r>
            <a:r>
              <a:rPr lang="en-US" sz="4000" b="1" kern="1200" dirty="0">
                <a:solidFill>
                  <a:srgbClr val="FFFFFF"/>
                </a:solidFill>
                <a:latin typeface="+mj-lt"/>
                <a:ea typeface="+mj-ea"/>
                <a:cs typeface="+mj-cs"/>
              </a:rPr>
              <a:t>.</a:t>
            </a:r>
            <a:endParaRPr lang="en-US" sz="40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
        <p:nvSpPr>
          <p:cNvPr id="79" name="Oval 78">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Dikdörtgen 3">
            <a:extLst>
              <a:ext uri="{FF2B5EF4-FFF2-40B4-BE49-F238E27FC236}">
                <a16:creationId xmlns:a16="http://schemas.microsoft.com/office/drawing/2014/main" xmlns="" id="{3A2E62A3-3748-41F5-88DD-F9865E3EE740}"/>
              </a:ext>
            </a:extLst>
          </p:cNvPr>
          <p:cNvSpPr/>
          <p:nvPr/>
        </p:nvSpPr>
        <p:spPr>
          <a:xfrm>
            <a:off x="196478" y="3657024"/>
            <a:ext cx="4879132" cy="2246769"/>
          </a:xfrm>
          <a:prstGeom prst="rect">
            <a:avLst/>
          </a:prstGeom>
        </p:spPr>
        <p:txBody>
          <a:bodyPr wrap="square">
            <a:spAutoFit/>
          </a:bodyPr>
          <a:lstStyle/>
          <a:p>
            <a:pPr algn="ctr"/>
            <a:r>
              <a:rPr lang="tr-TR" sz="2800" b="1" dirty="0"/>
              <a:t>Bunlardan yalnızca bir tanesi</a:t>
            </a:r>
          </a:p>
          <a:p>
            <a:pPr algn="ctr"/>
            <a:r>
              <a:rPr lang="tr-TR" sz="2800" b="1" dirty="0"/>
              <a:t> sınıf öğretmeniniz olacaktır</a:t>
            </a:r>
            <a:r>
              <a:rPr lang="tr-TR" sz="2800" dirty="0"/>
              <a:t>.</a:t>
            </a:r>
          </a:p>
          <a:p>
            <a:pPr algn="ctr"/>
            <a:r>
              <a:rPr lang="tr-TR" sz="2800" dirty="0"/>
              <a:t> </a:t>
            </a:r>
          </a:p>
        </p:txBody>
      </p:sp>
    </p:spTree>
    <p:extLst>
      <p:ext uri="{BB962C8B-B14F-4D97-AF65-F5344CB8AC3E}">
        <p14:creationId xmlns:p14="http://schemas.microsoft.com/office/powerpoint/2010/main" xmlns="" val="2293432626"/>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tx1"/>
            </a:gs>
            <a:gs pos="92000">
              <a:schemeClr val="bg2">
                <a:tint val="96000"/>
                <a:shade val="100000"/>
                <a:hueMod val="96000"/>
                <a:satMod val="140000"/>
                <a:lumMod val="128000"/>
              </a:schemeClr>
            </a:gs>
          </a:gsLst>
          <a:lin ang="5400000" scaled="1"/>
        </a:gradFill>
        <a:effectLst/>
      </p:bgPr>
    </p:bg>
    <p:spTree>
      <p:nvGrpSpPr>
        <p:cNvPr id="1" name=""/>
        <p:cNvGrpSpPr/>
        <p:nvPr/>
      </p:nvGrpSpPr>
      <p:grpSpPr>
        <a:xfrm>
          <a:off x="0" y="0"/>
          <a:ext cx="0" cy="0"/>
          <a:chOff x="0" y="0"/>
          <a:chExt cx="0" cy="0"/>
        </a:xfrm>
      </p:grpSpPr>
      <p:sp>
        <p:nvSpPr>
          <p:cNvPr id="5" name="Dikdörtgen 4"/>
          <p:cNvSpPr/>
          <p:nvPr/>
        </p:nvSpPr>
        <p:spPr>
          <a:xfrm>
            <a:off x="1686343" y="1833154"/>
            <a:ext cx="2683683"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MATEMATİK ÖĞRETMENİ</a:t>
            </a:r>
          </a:p>
        </p:txBody>
      </p:sp>
      <p:pic>
        <p:nvPicPr>
          <p:cNvPr id="3074" name="Picture 2" descr="C:\Users\ASUS\Desktop\depositphotos_19464143-Funny-cartoon-teach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0328" y="44147"/>
            <a:ext cx="1958284" cy="195828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Dikdörtgen 6"/>
          <p:cNvSpPr/>
          <p:nvPr/>
        </p:nvSpPr>
        <p:spPr>
          <a:xfrm>
            <a:off x="4731522" y="2002431"/>
            <a:ext cx="2335896"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TÜRKÇE ÖĞRETMENİ</a:t>
            </a:r>
          </a:p>
        </p:txBody>
      </p:sp>
      <p:pic>
        <p:nvPicPr>
          <p:cNvPr id="3075" name="Picture 3" descr="C:\Users\ASUS\Desktop\depositphotos_25313505-Cartoon-teach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3596" y="0"/>
            <a:ext cx="1946200" cy="1946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Dikdörtgen 8"/>
          <p:cNvSpPr/>
          <p:nvPr/>
        </p:nvSpPr>
        <p:spPr>
          <a:xfrm>
            <a:off x="7676995" y="2002431"/>
            <a:ext cx="2499402"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İNGİLİZCE ÖĞRETMENİ</a:t>
            </a:r>
          </a:p>
        </p:txBody>
      </p:sp>
      <p:pic>
        <p:nvPicPr>
          <p:cNvPr id="10" name="Picture 3" descr="C:\Users\ASUS\Desktop\funny-cartoon-teacher-289139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4572" y="2197501"/>
            <a:ext cx="1792978" cy="19172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1" name="Dikdörtgen 10"/>
          <p:cNvSpPr/>
          <p:nvPr/>
        </p:nvSpPr>
        <p:spPr>
          <a:xfrm>
            <a:off x="1098214" y="3785264"/>
            <a:ext cx="3318409"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SOSYAL BİLGİLER ÖĞRETMENİ</a:t>
            </a:r>
          </a:p>
        </p:txBody>
      </p:sp>
      <p:pic>
        <p:nvPicPr>
          <p:cNvPr id="3076" name="Picture 4" descr="C:\Users\ASUS\Desktop\illustration-cute-woman-teacher-book-pointer-her-hands-circle-background-3243117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15696" y="2239485"/>
            <a:ext cx="1762916" cy="188487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 name="Dikdörtgen 12"/>
          <p:cNvSpPr/>
          <p:nvPr/>
        </p:nvSpPr>
        <p:spPr>
          <a:xfrm>
            <a:off x="4673404" y="3812101"/>
            <a:ext cx="3454792"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FEN VE TEKNOLOJİ ÖĞRETMENİ</a:t>
            </a:r>
          </a:p>
        </p:txBody>
      </p:sp>
      <p:pic>
        <p:nvPicPr>
          <p:cNvPr id="14" name="Picture 4" descr="C:\Users\ASUS\Desktop\profession-teacher-of-the-music_15318758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459383" y="2068140"/>
            <a:ext cx="1989963" cy="198996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5" name="Dikdörtgen 14"/>
          <p:cNvSpPr/>
          <p:nvPr/>
        </p:nvSpPr>
        <p:spPr>
          <a:xfrm>
            <a:off x="8459383" y="3785264"/>
            <a:ext cx="2133918"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MÜZİK ÖĞRETMENİ</a:t>
            </a:r>
          </a:p>
        </p:txBody>
      </p:sp>
      <p:pic>
        <p:nvPicPr>
          <p:cNvPr id="3077" name="Picture 5" descr="C:\Users\ASUS\Desktop\cartoon-character-male-teachers-vector-240288.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6025" t="-8963" r="-11752" b="10269"/>
          <a:stretch/>
        </p:blipFill>
        <p:spPr bwMode="auto">
          <a:xfrm>
            <a:off x="3400292" y="4346052"/>
            <a:ext cx="2354956" cy="18475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7" name="Dikdörtgen 16"/>
          <p:cNvSpPr/>
          <p:nvPr/>
        </p:nvSpPr>
        <p:spPr>
          <a:xfrm>
            <a:off x="3400292" y="6185739"/>
            <a:ext cx="266246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DİN KÜLTÜRÜ VE AHLAK</a:t>
            </a:r>
          </a:p>
          <a:p>
            <a:pPr algn="ctr" fontAlgn="base">
              <a:spcBef>
                <a:spcPct val="0"/>
              </a:spcBef>
              <a:spcAft>
                <a:spcPct val="0"/>
              </a:spcAft>
            </a:pPr>
            <a:r>
              <a:rPr lang="tr-TR" sz="1600" b="1" dirty="0">
                <a:ln w="50800"/>
                <a:solidFill>
                  <a:prstClr val="black">
                    <a:shade val="50000"/>
                  </a:prstClr>
                </a:solidFill>
                <a:latin typeface="Arial" charset="0"/>
                <a:cs typeface="Arial" charset="0"/>
              </a:rPr>
              <a:t> BİLGİSİ ÖĞRETMENİ</a:t>
            </a:r>
          </a:p>
        </p:txBody>
      </p:sp>
      <p:pic>
        <p:nvPicPr>
          <p:cNvPr id="3078" name="Picture 6" descr="C:\Users\ASUS\Desktop\an-illustration-of-cartoon-teacher-vector-9678.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496864" y="4475287"/>
            <a:ext cx="1763506" cy="176350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9" name="Dikdörtgen 18"/>
          <p:cNvSpPr/>
          <p:nvPr/>
        </p:nvSpPr>
        <p:spPr>
          <a:xfrm>
            <a:off x="6400800" y="5986272"/>
            <a:ext cx="233345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tr-TR" sz="1600" b="1" dirty="0">
                <a:ln w="50800"/>
                <a:solidFill>
                  <a:prstClr val="black">
                    <a:shade val="50000"/>
                  </a:prstClr>
                </a:solidFill>
                <a:latin typeface="Arial" charset="0"/>
                <a:cs typeface="Arial" charset="0"/>
              </a:rPr>
              <a:t>TEKNOLOJİ TASARIM</a:t>
            </a:r>
          </a:p>
          <a:p>
            <a:pPr algn="ctr" fontAlgn="base">
              <a:spcBef>
                <a:spcPct val="0"/>
              </a:spcBef>
              <a:spcAft>
                <a:spcPct val="0"/>
              </a:spcAft>
            </a:pPr>
            <a:r>
              <a:rPr lang="tr-TR" sz="1600" b="1" dirty="0">
                <a:ln w="50800"/>
                <a:solidFill>
                  <a:prstClr val="black">
                    <a:shade val="50000"/>
                  </a:prstClr>
                </a:solidFill>
                <a:latin typeface="Arial" charset="0"/>
                <a:cs typeface="Arial" charset="0"/>
              </a:rPr>
              <a:t>ÖĞRETMENİ</a:t>
            </a:r>
          </a:p>
        </p:txBody>
      </p:sp>
      <p:pic>
        <p:nvPicPr>
          <p:cNvPr id="3079" name="Picture 7" descr="C:\Users\ASUS\Desktop\cartoon-woman-teacher-and-blackboard_26964889.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171790" y="165724"/>
            <a:ext cx="1832685" cy="161475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Resim 2">
            <a:extLst>
              <a:ext uri="{FF2B5EF4-FFF2-40B4-BE49-F238E27FC236}">
                <a16:creationId xmlns:a16="http://schemas.microsoft.com/office/drawing/2014/main" xmlns="" id="{EE067B43-634F-4805-ABF7-FD1580DA0C25}"/>
              </a:ext>
            </a:extLst>
          </p:cNvPr>
          <p:cNvPicPr>
            <a:picLocks noChangeAspect="1"/>
          </p:cNvPicPr>
          <p:nvPr/>
        </p:nvPicPr>
        <p:blipFill>
          <a:blip r:embed="rId10"/>
          <a:stretch>
            <a:fillRect/>
          </a:stretch>
        </p:blipFill>
        <p:spPr>
          <a:xfrm flipH="1">
            <a:off x="407982" y="4314136"/>
            <a:ext cx="2250694" cy="1851603"/>
          </a:xfrm>
          <a:prstGeom prst="ellipse">
            <a:avLst/>
          </a:prstGeom>
          <a:ln>
            <a:noFill/>
          </a:ln>
          <a:effectLst>
            <a:softEdge rad="112500"/>
          </a:effectLst>
        </p:spPr>
      </p:pic>
      <p:sp>
        <p:nvSpPr>
          <p:cNvPr id="4" name="Metin kutusu 3">
            <a:extLst>
              <a:ext uri="{FF2B5EF4-FFF2-40B4-BE49-F238E27FC236}">
                <a16:creationId xmlns:a16="http://schemas.microsoft.com/office/drawing/2014/main" xmlns="" id="{9536AE65-96F2-492E-9BE0-AFEBE13DC324}"/>
              </a:ext>
            </a:extLst>
          </p:cNvPr>
          <p:cNvSpPr txBox="1"/>
          <p:nvPr/>
        </p:nvSpPr>
        <p:spPr>
          <a:xfrm>
            <a:off x="14855" y="6084901"/>
            <a:ext cx="3073277" cy="307777"/>
          </a:xfrm>
          <a:prstGeom prst="rect">
            <a:avLst/>
          </a:prstGeom>
          <a:noFill/>
        </p:spPr>
        <p:txBody>
          <a:bodyPr wrap="none" rtlCol="0">
            <a:spAutoFit/>
          </a:bodyPr>
          <a:lstStyle/>
          <a:p>
            <a:r>
              <a:rPr lang="tr-TR" sz="1400" b="1" dirty="0">
                <a:solidFill>
                  <a:schemeClr val="bg1"/>
                </a:solidFill>
              </a:rPr>
              <a:t>BEDEN EĞİTİMİ ÖĞRETMENİ</a:t>
            </a:r>
          </a:p>
        </p:txBody>
      </p:sp>
      <p:pic>
        <p:nvPicPr>
          <p:cNvPr id="6" name="Resim 5">
            <a:extLst>
              <a:ext uri="{FF2B5EF4-FFF2-40B4-BE49-F238E27FC236}">
                <a16:creationId xmlns:a16="http://schemas.microsoft.com/office/drawing/2014/main" xmlns="" id="{DCAC0A1F-797A-48A4-8961-F498F058E92C}"/>
              </a:ext>
            </a:extLst>
          </p:cNvPr>
          <p:cNvPicPr>
            <a:picLocks noChangeAspect="1"/>
          </p:cNvPicPr>
          <p:nvPr/>
        </p:nvPicPr>
        <p:blipFill rotWithShape="1">
          <a:blip r:embed="rId11"/>
          <a:srcRect l="29968" r="31313" b="5317"/>
          <a:stretch/>
        </p:blipFill>
        <p:spPr>
          <a:xfrm>
            <a:off x="9328136" y="4234411"/>
            <a:ext cx="2034145" cy="2011051"/>
          </a:xfrm>
          <a:prstGeom prst="ellipse">
            <a:avLst/>
          </a:prstGeom>
          <a:ln>
            <a:noFill/>
          </a:ln>
          <a:effectLst>
            <a:softEdge rad="112500"/>
          </a:effectLst>
        </p:spPr>
      </p:pic>
      <p:sp>
        <p:nvSpPr>
          <p:cNvPr id="8" name="Metin kutusu 7">
            <a:extLst>
              <a:ext uri="{FF2B5EF4-FFF2-40B4-BE49-F238E27FC236}">
                <a16:creationId xmlns:a16="http://schemas.microsoft.com/office/drawing/2014/main" xmlns="" id="{709C2B26-2A3F-4D1E-8A80-2CE342AA91FF}"/>
              </a:ext>
            </a:extLst>
          </p:cNvPr>
          <p:cNvSpPr txBox="1"/>
          <p:nvPr/>
        </p:nvSpPr>
        <p:spPr>
          <a:xfrm>
            <a:off x="9159324" y="6143171"/>
            <a:ext cx="2714205" cy="523220"/>
          </a:xfrm>
          <a:prstGeom prst="rect">
            <a:avLst/>
          </a:prstGeom>
          <a:noFill/>
        </p:spPr>
        <p:txBody>
          <a:bodyPr wrap="none" rtlCol="0">
            <a:spAutoFit/>
          </a:bodyPr>
          <a:lstStyle/>
          <a:p>
            <a:r>
              <a:rPr lang="tr-TR" sz="1400" b="1" dirty="0">
                <a:solidFill>
                  <a:schemeClr val="bg1"/>
                </a:solidFill>
              </a:rPr>
              <a:t>BİLİŞİM TEKNOLOJİLERİ</a:t>
            </a:r>
          </a:p>
          <a:p>
            <a:r>
              <a:rPr lang="tr-TR" sz="1400" b="1" dirty="0">
                <a:solidFill>
                  <a:schemeClr val="bg1"/>
                </a:solidFill>
              </a:rPr>
              <a:t> ÖĞRETMENİ</a:t>
            </a:r>
          </a:p>
        </p:txBody>
      </p:sp>
    </p:spTree>
    <p:extLst>
      <p:ext uri="{BB962C8B-B14F-4D97-AF65-F5344CB8AC3E}">
        <p14:creationId xmlns:p14="http://schemas.microsoft.com/office/powerpoint/2010/main" xmlns="" val="2869667012"/>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2B577FF9-3543-4875-815D-3D87BD8A20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a:extLst>
              <a:ext uri="{FF2B5EF4-FFF2-40B4-BE49-F238E27FC236}">
                <a16:creationId xmlns:a16="http://schemas.microsoft.com/office/drawing/2014/main" xmlns="" id="{A2762C67-2779-4289-AFC4-DE533EB89BAC}"/>
              </a:ext>
            </a:extLst>
          </p:cNvPr>
          <p:cNvSpPr/>
          <p:nvPr/>
        </p:nvSpPr>
        <p:spPr>
          <a:xfrm>
            <a:off x="273562" y="1892992"/>
            <a:ext cx="5221185" cy="30720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0" kern="1200" cap="none" spc="0" dirty="0" err="1">
                <a:ln w="0"/>
                <a:solidFill>
                  <a:schemeClr val="tx1"/>
                </a:solidFill>
                <a:effectLst>
                  <a:outerShdw blurRad="38100" dist="19050" dir="2700000" algn="tl" rotWithShape="0">
                    <a:schemeClr val="dk1">
                      <a:alpha val="40000"/>
                    </a:schemeClr>
                  </a:outerShdw>
                </a:effectLst>
                <a:latin typeface="+mj-lt"/>
                <a:ea typeface="+mj-ea"/>
                <a:cs typeface="+mj-cs"/>
              </a:rPr>
              <a:t>İhtiyacınız</a:t>
            </a:r>
            <a:r>
              <a:rPr lang="en-US"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 </a:t>
            </a:r>
            <a:r>
              <a:rPr lang="en-US" sz="3600" b="0" kern="1200" cap="none" spc="0" dirty="0" err="1">
                <a:ln w="0"/>
                <a:solidFill>
                  <a:schemeClr val="tx1"/>
                </a:solidFill>
                <a:effectLst>
                  <a:outerShdw blurRad="38100" dist="19050" dir="2700000" algn="tl" rotWithShape="0">
                    <a:schemeClr val="dk1">
                      <a:alpha val="40000"/>
                    </a:schemeClr>
                  </a:outerShdw>
                </a:effectLst>
                <a:latin typeface="+mj-lt"/>
                <a:ea typeface="+mj-ea"/>
                <a:cs typeface="+mj-cs"/>
              </a:rPr>
              <a:t>olduğunda</a:t>
            </a:r>
            <a:endParaRPr lang="en-US"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endParaRPr>
          </a:p>
          <a:p>
            <a:pPr algn="ctr">
              <a:lnSpc>
                <a:spcPct val="90000"/>
              </a:lnSpc>
              <a:spcBef>
                <a:spcPct val="0"/>
              </a:spcBef>
              <a:spcAft>
                <a:spcPts val="600"/>
              </a:spcAft>
            </a:pPr>
            <a:r>
              <a:rPr lang="en-US"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OKUL</a:t>
            </a:r>
            <a:r>
              <a:rPr lang="tr-TR"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UN</a:t>
            </a:r>
            <a:r>
              <a:rPr lang="en-US"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 REHBER ÖĞRETMENİNDEN</a:t>
            </a:r>
          </a:p>
          <a:p>
            <a:pPr algn="ctr">
              <a:lnSpc>
                <a:spcPct val="90000"/>
              </a:lnSpc>
              <a:spcBef>
                <a:spcPct val="0"/>
              </a:spcBef>
              <a:spcAft>
                <a:spcPts val="600"/>
              </a:spcAft>
            </a:pPr>
            <a:r>
              <a:rPr lang="tr-TR" sz="3600" dirty="0">
                <a:ln w="0"/>
                <a:effectLst>
                  <a:outerShdw blurRad="38100" dist="19050" dir="2700000" algn="tl" rotWithShape="0">
                    <a:schemeClr val="dk1">
                      <a:alpha val="40000"/>
                    </a:schemeClr>
                  </a:outerShdw>
                </a:effectLst>
                <a:latin typeface="+mj-lt"/>
                <a:ea typeface="+mj-ea"/>
                <a:cs typeface="+mj-cs"/>
              </a:rPr>
              <a:t>y</a:t>
            </a:r>
            <a:r>
              <a:rPr lang="en-US" sz="3600" kern="1200" dirty="0" err="1">
                <a:ln w="0"/>
                <a:solidFill>
                  <a:schemeClr val="tx1"/>
                </a:solidFill>
                <a:effectLst>
                  <a:outerShdw blurRad="38100" dist="19050" dir="2700000" algn="tl" rotWithShape="0">
                    <a:schemeClr val="dk1">
                      <a:alpha val="40000"/>
                    </a:schemeClr>
                  </a:outerShdw>
                </a:effectLst>
                <a:latin typeface="+mj-lt"/>
                <a:ea typeface="+mj-ea"/>
                <a:cs typeface="+mj-cs"/>
              </a:rPr>
              <a:t>ardım</a:t>
            </a:r>
            <a:r>
              <a:rPr lang="en-US" sz="3600" kern="1200" dirty="0">
                <a:ln w="0"/>
                <a:solidFill>
                  <a:schemeClr val="tx1"/>
                </a:solidFill>
                <a:effectLst>
                  <a:outerShdw blurRad="38100" dist="19050" dir="2700000" algn="tl" rotWithShape="0">
                    <a:schemeClr val="dk1">
                      <a:alpha val="40000"/>
                    </a:schemeClr>
                  </a:outerShdw>
                </a:effectLst>
                <a:latin typeface="+mj-lt"/>
                <a:ea typeface="+mj-ea"/>
                <a:cs typeface="+mj-cs"/>
              </a:rPr>
              <a:t> </a:t>
            </a:r>
            <a:r>
              <a:rPr lang="en-US" sz="3600" kern="1200" dirty="0" err="1">
                <a:ln w="0"/>
                <a:solidFill>
                  <a:schemeClr val="tx1"/>
                </a:solidFill>
                <a:effectLst>
                  <a:outerShdw blurRad="38100" dist="19050" dir="2700000" algn="tl" rotWithShape="0">
                    <a:schemeClr val="dk1">
                      <a:alpha val="40000"/>
                    </a:schemeClr>
                  </a:outerShdw>
                </a:effectLst>
                <a:latin typeface="+mj-lt"/>
                <a:ea typeface="+mj-ea"/>
                <a:cs typeface="+mj-cs"/>
              </a:rPr>
              <a:t>alabileceğinizi</a:t>
            </a:r>
            <a:r>
              <a:rPr lang="en-US" sz="3600" kern="1200" dirty="0">
                <a:ln w="0"/>
                <a:solidFill>
                  <a:schemeClr val="tx1"/>
                </a:solidFill>
                <a:effectLst>
                  <a:outerShdw blurRad="38100" dist="19050" dir="2700000" algn="tl" rotWithShape="0">
                    <a:schemeClr val="dk1">
                      <a:alpha val="40000"/>
                    </a:schemeClr>
                  </a:outerShdw>
                </a:effectLst>
                <a:latin typeface="+mj-lt"/>
                <a:ea typeface="+mj-ea"/>
                <a:cs typeface="+mj-cs"/>
              </a:rPr>
              <a:t> </a:t>
            </a:r>
            <a:r>
              <a:rPr lang="en-US" sz="3600" kern="1200" dirty="0" err="1">
                <a:ln w="0"/>
                <a:solidFill>
                  <a:schemeClr val="tx1"/>
                </a:solidFill>
                <a:effectLst>
                  <a:outerShdw blurRad="38100" dist="19050" dir="2700000" algn="tl" rotWithShape="0">
                    <a:schemeClr val="dk1">
                      <a:alpha val="40000"/>
                    </a:schemeClr>
                  </a:outerShdw>
                </a:effectLst>
                <a:latin typeface="+mj-lt"/>
                <a:ea typeface="+mj-ea"/>
                <a:cs typeface="+mj-cs"/>
              </a:rPr>
              <a:t>unutmayın</a:t>
            </a:r>
            <a:r>
              <a:rPr lang="tr-TR" sz="3600" kern="1200" dirty="0">
                <a:ln w="0"/>
                <a:solidFill>
                  <a:schemeClr val="tx1"/>
                </a:solidFill>
                <a:effectLst>
                  <a:outerShdw blurRad="38100" dist="19050" dir="2700000" algn="tl" rotWithShape="0">
                    <a:schemeClr val="dk1">
                      <a:alpha val="40000"/>
                    </a:schemeClr>
                  </a:outerShdw>
                </a:effectLst>
                <a:latin typeface="+mj-lt"/>
                <a:ea typeface="+mj-ea"/>
                <a:cs typeface="+mj-cs"/>
              </a:rPr>
              <a:t> </a:t>
            </a:r>
            <a:r>
              <a:rPr lang="tr-TR" sz="3600" kern="1200" dirty="0">
                <a:ln w="0"/>
                <a:solidFill>
                  <a:schemeClr val="tx1"/>
                </a:solidFill>
                <a:effectLst>
                  <a:outerShdw blurRad="38100" dist="19050" dir="2700000" algn="tl" rotWithShape="0">
                    <a:schemeClr val="dk1">
                      <a:alpha val="40000"/>
                    </a:schemeClr>
                  </a:outerShdw>
                </a:effectLst>
                <a:latin typeface="+mj-lt"/>
                <a:ea typeface="+mj-ea"/>
                <a:cs typeface="+mj-cs"/>
                <a:sym typeface="Wingdings" panose="05000000000000000000" pitchFamily="2" charset="2"/>
              </a:rPr>
              <a:t></a:t>
            </a:r>
            <a:endParaRPr lang="en-US" sz="3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sp>
        <p:nvSpPr>
          <p:cNvPr id="14" name="Freeform: Shape 13">
            <a:extLst>
              <a:ext uri="{FF2B5EF4-FFF2-40B4-BE49-F238E27FC236}">
                <a16:creationId xmlns:a16="http://schemas.microsoft.com/office/drawing/2014/main" xmlns="" id="{F5569EEC-E12F-4856-B407-02B2813A4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CF860788-3A6A-45A3-B3F1-06F159665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4" descr="Rehber Öğretmen Kimdir? - Kaymakam Teoman Ünüsan İlkokulu">
            <a:extLst>
              <a:ext uri="{FF2B5EF4-FFF2-40B4-BE49-F238E27FC236}">
                <a16:creationId xmlns:a16="http://schemas.microsoft.com/office/drawing/2014/main" xmlns="" id="{8E895544-6DE2-4830-9541-276F7A5979A2}"/>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096000" y="1397561"/>
            <a:ext cx="5494747" cy="4093586"/>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xmlns="">
                <a:solidFill>
                  <a:srgbClr val="FFFFFF"/>
                </a:solidFill>
              </a14:hiddenFill>
            </a:ext>
          </a:extLst>
        </p:spPr>
      </p:pic>
      <p:sp>
        <p:nvSpPr>
          <p:cNvPr id="18" name="Freeform: Shape 17">
            <a:extLst>
              <a:ext uri="{FF2B5EF4-FFF2-40B4-BE49-F238E27FC236}">
                <a16:creationId xmlns:a16="http://schemas.microsoft.com/office/drawing/2014/main" xmlns="" id="{DF1E3393-B852-4883-B778-ED3525112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39853D09-4205-4CC7-83EB-288E886AC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0D040B79-3E73-4A31-840D-D6B9C9FDF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156C6AE5-3F8B-42AC-9EA4-1B686A11E9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48692788"/>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xmlns="" id="{C189214A-44CA-4F4A-B8D4-7060B4626079}"/>
              </a:ext>
            </a:extLst>
          </p:cNvPr>
          <p:cNvGraphicFramePr>
            <a:graphicFrameLocks noGrp="1"/>
          </p:cNvGraphicFramePr>
          <p:nvPr>
            <p:extLst>
              <p:ext uri="{D42A27DB-BD31-4B8C-83A1-F6EECF244321}">
                <p14:modId xmlns:p14="http://schemas.microsoft.com/office/powerpoint/2010/main" xmlns="" val="1468226130"/>
              </p:ext>
            </p:extLst>
          </p:nvPr>
        </p:nvGraphicFramePr>
        <p:xfrm>
          <a:off x="1683084" y="4321232"/>
          <a:ext cx="9036497" cy="2021840"/>
        </p:xfrm>
        <a:graphic>
          <a:graphicData uri="http://schemas.openxmlformats.org/drawingml/2006/table">
            <a:tbl>
              <a:tblPr firstRow="1" bandRow="1"/>
              <a:tblGrid>
                <a:gridCol w="1549203">
                  <a:extLst>
                    <a:ext uri="{9D8B030D-6E8A-4147-A177-3AD203B41FA5}">
                      <a16:colId xmlns:a16="http://schemas.microsoft.com/office/drawing/2014/main" xmlns="" val="20000"/>
                    </a:ext>
                  </a:extLst>
                </a:gridCol>
                <a:gridCol w="1549203">
                  <a:extLst>
                    <a:ext uri="{9D8B030D-6E8A-4147-A177-3AD203B41FA5}">
                      <a16:colId xmlns:a16="http://schemas.microsoft.com/office/drawing/2014/main" xmlns="" val="20001"/>
                    </a:ext>
                  </a:extLst>
                </a:gridCol>
                <a:gridCol w="1549203">
                  <a:extLst>
                    <a:ext uri="{9D8B030D-6E8A-4147-A177-3AD203B41FA5}">
                      <a16:colId xmlns:a16="http://schemas.microsoft.com/office/drawing/2014/main" xmlns="" val="20002"/>
                    </a:ext>
                  </a:extLst>
                </a:gridCol>
                <a:gridCol w="1549203">
                  <a:extLst>
                    <a:ext uri="{9D8B030D-6E8A-4147-A177-3AD203B41FA5}">
                      <a16:colId xmlns:a16="http://schemas.microsoft.com/office/drawing/2014/main" xmlns="" val="20003"/>
                    </a:ext>
                  </a:extLst>
                </a:gridCol>
                <a:gridCol w="1549203">
                  <a:extLst>
                    <a:ext uri="{9D8B030D-6E8A-4147-A177-3AD203B41FA5}">
                      <a16:colId xmlns:a16="http://schemas.microsoft.com/office/drawing/2014/main" xmlns="" val="20004"/>
                    </a:ext>
                  </a:extLst>
                </a:gridCol>
                <a:gridCol w="1290482">
                  <a:extLst>
                    <a:ext uri="{9D8B030D-6E8A-4147-A177-3AD203B41FA5}">
                      <a16:colId xmlns:a16="http://schemas.microsoft.com/office/drawing/2014/main" xmlns="" val="20005"/>
                    </a:ext>
                  </a:extLst>
                </a:gridCol>
              </a:tblGrid>
              <a:tr h="370840">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kumimoji="0" lang="tr-TR" sz="1800" b="1" i="0" u="none" strike="noStrike" cap="none" normalizeH="0" baseline="0" dirty="0">
                          <a:ln>
                            <a:noFill/>
                          </a:ln>
                          <a:solidFill>
                            <a:schemeClr val="bg1"/>
                          </a:solidFill>
                          <a:effectLst/>
                          <a:latin typeface="Arial" charset="0"/>
                          <a:cs typeface="Arial" charset="0"/>
                        </a:rPr>
                        <a:t>HAFTALIK DERS ÇİZELGESİ</a:t>
                      </a:r>
                      <a:endParaRPr lang="tr-TR"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tr-T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tr-TR" sz="1600" b="1" dirty="0"/>
                        <a:t>PAZARTESİ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tr-TR" sz="1600" b="1" dirty="0"/>
                        <a:t>SALI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tr-TR" sz="1600" b="1" dirty="0"/>
                        <a:t>ÇARŞAMBA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tr-TR" sz="1600" b="1" dirty="0"/>
                        <a:t>PERŞEMBE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tr-TR" sz="1600" b="1" dirty="0"/>
                        <a:t>CUMA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F0"/>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kumimoji="0" lang="tr-TR" sz="1800" b="1" i="0" u="none" strike="noStrike" cap="none" normalizeH="0" baseline="0" dirty="0">
                          <a:ln>
                            <a:noFill/>
                          </a:ln>
                          <a:solidFill>
                            <a:schemeClr val="bg1"/>
                          </a:solidFill>
                          <a:effectLst/>
                          <a:latin typeface="Arial" charset="0"/>
                          <a:cs typeface="Arial" charset="0"/>
                        </a:rPr>
                        <a:t>1-2-3-4. SINIF</a:t>
                      </a:r>
                      <a:endParaRPr lang="tr-TR"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5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tr-TR" sz="1200" b="1" dirty="0"/>
                    </a:p>
                    <a:p>
                      <a:pPr algn="ctr"/>
                      <a:r>
                        <a:rPr lang="tr-TR" sz="1200" b="1" dirty="0"/>
                        <a:t>6 DERS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6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6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6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6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kumimoji="0" lang="tr-TR" sz="1800" b="1" i="0" u="none" strike="noStrike" cap="none" normalizeH="0" baseline="0" dirty="0">
                          <a:ln>
                            <a:noFill/>
                          </a:ln>
                          <a:solidFill>
                            <a:schemeClr val="bg1"/>
                          </a:solidFill>
                          <a:effectLst/>
                          <a:latin typeface="Arial" charset="0"/>
                          <a:cs typeface="Arial" charset="0"/>
                        </a:rPr>
                        <a:t>5-6-7-8. SINIF </a:t>
                      </a:r>
                      <a:endParaRPr lang="tr-TR"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00B05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tr-TR" sz="1200" b="1" dirty="0"/>
                    </a:p>
                    <a:p>
                      <a:pPr algn="ctr"/>
                      <a:r>
                        <a:rPr lang="tr-TR" sz="1200" b="1" dirty="0"/>
                        <a:t>7 DERS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7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7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7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ctr" defTabSz="457200" rtl="0" eaLnBrk="1" fontAlgn="auto" latinLnBrk="0" hangingPunct="1">
                        <a:lnSpc>
                          <a:spcPct val="100000"/>
                        </a:lnSpc>
                        <a:spcBef>
                          <a:spcPts val="0"/>
                        </a:spcBef>
                        <a:spcAft>
                          <a:spcPts val="0"/>
                        </a:spcAft>
                        <a:buClrTx/>
                        <a:buSzTx/>
                        <a:buFontTx/>
                        <a:buNone/>
                        <a:tabLst/>
                        <a:defRPr/>
                      </a:pPr>
                      <a:endParaRPr lang="tr-TR"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tr-TR" sz="1200" b="1" dirty="0"/>
                        <a:t>7 DERS</a:t>
                      </a:r>
                    </a:p>
                    <a:p>
                      <a:pPr algn="ctr"/>
                      <a:endParaRPr lang="tr-T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prst="relaxedInset"/>
                      <a:lightRig rig="flood" dir="t"/>
                    </a:cell3D>
                    <a:solidFill>
                      <a:srgbClr val="FFFF00"/>
                    </a:solidFill>
                  </a:tcPr>
                </a:tc>
                <a:extLst>
                  <a:ext uri="{0D108BD9-81ED-4DB2-BD59-A6C34878D82A}">
                    <a16:rowId xmlns:a16="http://schemas.microsoft.com/office/drawing/2014/main" xmlns="" val="10003"/>
                  </a:ext>
                </a:extLst>
              </a:tr>
            </a:tbl>
          </a:graphicData>
        </a:graphic>
      </p:graphicFrame>
      <p:sp>
        <p:nvSpPr>
          <p:cNvPr id="3" name="Dikdörtgen 2">
            <a:extLst>
              <a:ext uri="{FF2B5EF4-FFF2-40B4-BE49-F238E27FC236}">
                <a16:creationId xmlns:a16="http://schemas.microsoft.com/office/drawing/2014/main" xmlns="" id="{F8571C2F-F8D8-4E03-A733-50D5AE9AC266}"/>
              </a:ext>
            </a:extLst>
          </p:cNvPr>
          <p:cNvSpPr/>
          <p:nvPr/>
        </p:nvSpPr>
        <p:spPr>
          <a:xfrm>
            <a:off x="2161735" y="514928"/>
            <a:ext cx="8121747"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800" b="1" dirty="0"/>
              <a:t>       İlkokulda haftalık ders saati 30 iken ortaokulda haftada </a:t>
            </a:r>
            <a:r>
              <a:rPr lang="tr-TR" sz="3600" b="1" dirty="0"/>
              <a:t>35 </a:t>
            </a:r>
            <a:r>
              <a:rPr lang="tr-TR" sz="2800" b="1" dirty="0"/>
              <a:t>saat ders olacaktır</a:t>
            </a:r>
          </a:p>
        </p:txBody>
      </p:sp>
      <p:sp>
        <p:nvSpPr>
          <p:cNvPr id="4" name="Dikdörtgen 3">
            <a:extLst>
              <a:ext uri="{FF2B5EF4-FFF2-40B4-BE49-F238E27FC236}">
                <a16:creationId xmlns:a16="http://schemas.microsoft.com/office/drawing/2014/main" xmlns="" id="{460EE45F-6815-4C7A-889B-2C70744A965A}"/>
              </a:ext>
            </a:extLst>
          </p:cNvPr>
          <p:cNvSpPr/>
          <p:nvPr/>
        </p:nvSpPr>
        <p:spPr>
          <a:xfrm>
            <a:off x="2386818" y="1987193"/>
            <a:ext cx="7052604" cy="1938992"/>
          </a:xfrm>
          <a:prstGeom prst="rect">
            <a:avLst/>
          </a:prstGeom>
        </p:spPr>
        <p:txBody>
          <a:bodyPr wrap="square">
            <a:spAutoFit/>
          </a:bodyPr>
          <a:lstStyle/>
          <a:p>
            <a:r>
              <a:rPr lang="tr-TR" sz="2400" b="1" dirty="0"/>
              <a:t>Ders saatleri ilkokulda 6 saat</a:t>
            </a:r>
          </a:p>
          <a:p>
            <a:endParaRPr lang="tr-TR" sz="2400" b="1" dirty="0"/>
          </a:p>
          <a:p>
            <a:r>
              <a:rPr lang="tr-TR" sz="2400" b="1" dirty="0"/>
              <a:t>	            ortaokulda 7 saat  olarak </a:t>
            </a:r>
          </a:p>
          <a:p>
            <a:r>
              <a:rPr lang="tr-TR" sz="2400" b="1" dirty="0"/>
              <a:t>					                           				işlenmektedir</a:t>
            </a:r>
          </a:p>
        </p:txBody>
      </p:sp>
    </p:spTree>
    <p:extLst>
      <p:ext uri="{BB962C8B-B14F-4D97-AF65-F5344CB8AC3E}">
        <p14:creationId xmlns:p14="http://schemas.microsoft.com/office/powerpoint/2010/main" xmlns="" val="2419298013"/>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xmlns="" id="{11388883-3AA6-4934-B97E-5ED35F1AF3C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57142"/>
          <a:stretch/>
        </p:blipFill>
        <p:spPr>
          <a:xfrm>
            <a:off x="801859" y="474784"/>
            <a:ext cx="10199076" cy="6010422"/>
          </a:xfrm>
          <a:prstGeom prst="rect">
            <a:avLst/>
          </a:prstGeom>
        </p:spPr>
      </p:pic>
    </p:spTree>
    <p:extLst>
      <p:ext uri="{BB962C8B-B14F-4D97-AF65-F5344CB8AC3E}">
        <p14:creationId xmlns:p14="http://schemas.microsoft.com/office/powerpoint/2010/main" xmlns="" val="3257746299"/>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xmlns="" id="{2EE3EF62-7F20-47B1-84F3-469ABCDD5E35}"/>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42461" b="6090"/>
          <a:stretch/>
        </p:blipFill>
        <p:spPr>
          <a:xfrm>
            <a:off x="895193" y="0"/>
            <a:ext cx="9847835" cy="6963508"/>
          </a:xfrm>
          <a:prstGeom prst="rect">
            <a:avLst/>
          </a:prstGeom>
        </p:spPr>
      </p:pic>
    </p:spTree>
    <p:extLst>
      <p:ext uri="{BB962C8B-B14F-4D97-AF65-F5344CB8AC3E}">
        <p14:creationId xmlns:p14="http://schemas.microsoft.com/office/powerpoint/2010/main" xmlns="" val="3868253505"/>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23DA7759-3209-4FE2-96D1-4EEDD81E9E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41460DAD-8769-4C9F-9C8C-BB0443909D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xmlns="" id="{B09770F3-60D4-4DAD-9733-40BB31C0C9F7}"/>
              </a:ext>
            </a:extLst>
          </p:cNvPr>
          <p:cNvSpPr/>
          <p:nvPr/>
        </p:nvSpPr>
        <p:spPr>
          <a:xfrm>
            <a:off x="922510" y="1396686"/>
            <a:ext cx="3753296" cy="43422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cap="none" spc="0" dirty="0">
                <a:ln w="12700">
                  <a:solidFill>
                    <a:schemeClr val="accent3">
                      <a:lumMod val="50000"/>
                    </a:schemeClr>
                  </a:solidFill>
                  <a:prstDash val="solid"/>
                </a:ln>
                <a:solidFill>
                  <a:srgbClr val="FFFFFF"/>
                </a:solidFill>
                <a:effectLst>
                  <a:innerShdw blurRad="177800">
                    <a:schemeClr val="accent3">
                      <a:lumMod val="50000"/>
                    </a:schemeClr>
                  </a:innerShdw>
                </a:effectLst>
                <a:latin typeface="+mj-lt"/>
                <a:ea typeface="+mj-ea"/>
                <a:cs typeface="+mj-cs"/>
              </a:rPr>
              <a:t>İMAM HATİP ORTA OKULU</a:t>
            </a:r>
          </a:p>
        </p:txBody>
      </p:sp>
      <p:sp>
        <p:nvSpPr>
          <p:cNvPr id="4" name="Dikdörtgen 3">
            <a:extLst>
              <a:ext uri="{FF2B5EF4-FFF2-40B4-BE49-F238E27FC236}">
                <a16:creationId xmlns:a16="http://schemas.microsoft.com/office/drawing/2014/main" xmlns="" id="{8A98EC8F-9038-4CAD-94D2-F554C0D146C5}"/>
              </a:ext>
            </a:extLst>
          </p:cNvPr>
          <p:cNvSpPr/>
          <p:nvPr/>
        </p:nvSpPr>
        <p:spPr>
          <a:xfrm>
            <a:off x="5370153" y="1526033"/>
            <a:ext cx="6332658" cy="493618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dirty="0"/>
              <a:t>Normal </a:t>
            </a:r>
            <a:r>
              <a:rPr lang="en-US" sz="2400" b="1" dirty="0" err="1"/>
              <a:t>ortaokul</a:t>
            </a:r>
            <a:r>
              <a:rPr lang="en-US" sz="2400" b="1" dirty="0"/>
              <a:t> </a:t>
            </a:r>
            <a:r>
              <a:rPr lang="en-US" sz="2400" b="1" dirty="0" err="1"/>
              <a:t>müfredatına</a:t>
            </a:r>
            <a:r>
              <a:rPr lang="en-US" sz="2400" b="1" dirty="0"/>
              <a:t> </a:t>
            </a:r>
            <a:r>
              <a:rPr lang="en-US" sz="2400" b="1" dirty="0" err="1"/>
              <a:t>ek</a:t>
            </a:r>
            <a:r>
              <a:rPr lang="en-US" sz="2400" b="1" dirty="0"/>
              <a:t> </a:t>
            </a:r>
            <a:r>
              <a:rPr lang="en-US" sz="2400" b="1" dirty="0" err="1"/>
              <a:t>olarak</a:t>
            </a:r>
            <a:r>
              <a:rPr lang="en-US" sz="2400" b="1" dirty="0"/>
              <a:t> </a:t>
            </a:r>
            <a:r>
              <a:rPr lang="en-US" sz="2400" b="1" dirty="0" err="1"/>
              <a:t>dini</a:t>
            </a:r>
            <a:r>
              <a:rPr lang="en-US" sz="2400" b="1" dirty="0"/>
              <a:t> </a:t>
            </a:r>
            <a:r>
              <a:rPr lang="en-US" sz="2400" b="1" dirty="0" err="1"/>
              <a:t>ve</a:t>
            </a:r>
            <a:r>
              <a:rPr lang="en-US" sz="2400" b="1" dirty="0"/>
              <a:t> </a:t>
            </a:r>
            <a:r>
              <a:rPr lang="en-US" sz="2400" b="1" dirty="0" err="1"/>
              <a:t>ahlaki</a:t>
            </a:r>
            <a:r>
              <a:rPr lang="en-US" sz="2400" b="1" dirty="0"/>
              <a:t> </a:t>
            </a:r>
            <a:r>
              <a:rPr lang="en-US" sz="2400" b="1" dirty="0" err="1"/>
              <a:t>eğitim</a:t>
            </a:r>
            <a:r>
              <a:rPr lang="en-US" sz="2400" b="1" dirty="0"/>
              <a:t> </a:t>
            </a:r>
            <a:r>
              <a:rPr lang="en-US" sz="2400" b="1" dirty="0" err="1"/>
              <a:t>veren</a:t>
            </a:r>
            <a:r>
              <a:rPr lang="en-US" sz="2400" b="1" dirty="0"/>
              <a:t> </a:t>
            </a:r>
            <a:r>
              <a:rPr lang="en-US" sz="2400" b="1" dirty="0" err="1"/>
              <a:t>okullardır</a:t>
            </a:r>
            <a:r>
              <a:rPr lang="en-US" sz="2400" b="1" dirty="0"/>
              <a:t>.</a:t>
            </a:r>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r>
              <a:rPr lang="en-US" sz="2400" b="1" dirty="0" err="1"/>
              <a:t>Diğer</a:t>
            </a:r>
            <a:r>
              <a:rPr lang="en-US" sz="2400" b="1" dirty="0"/>
              <a:t> </a:t>
            </a:r>
            <a:r>
              <a:rPr lang="en-US" sz="2400" b="1" dirty="0" err="1"/>
              <a:t>ortaokullardaki</a:t>
            </a:r>
            <a:r>
              <a:rPr lang="en-US" sz="2400" b="1" dirty="0"/>
              <a:t> </a:t>
            </a:r>
            <a:r>
              <a:rPr lang="en-US" sz="2400" b="1" dirty="0" err="1"/>
              <a:t>derslerle</a:t>
            </a:r>
            <a:r>
              <a:rPr lang="en-US" sz="2400" b="1" dirty="0"/>
              <a:t> </a:t>
            </a:r>
            <a:r>
              <a:rPr lang="en-US" sz="2400" b="1" dirty="0" err="1"/>
              <a:t>birlikte</a:t>
            </a:r>
            <a:r>
              <a:rPr lang="en-US" sz="2400" b="1" dirty="0"/>
              <a:t> </a:t>
            </a:r>
            <a:r>
              <a:rPr lang="en-US" sz="2400" b="1" dirty="0" err="1"/>
              <a:t>Kuran’ı</a:t>
            </a:r>
            <a:r>
              <a:rPr lang="en-US" sz="2400" b="1" dirty="0"/>
              <a:t> </a:t>
            </a:r>
            <a:r>
              <a:rPr lang="en-US" sz="2400" b="1" dirty="0" err="1"/>
              <a:t>Kerim</a:t>
            </a:r>
            <a:r>
              <a:rPr lang="en-US" sz="2400" b="1" dirty="0"/>
              <a:t>, </a:t>
            </a:r>
            <a:r>
              <a:rPr lang="en-US" sz="2400" b="1" dirty="0" err="1"/>
              <a:t>Arapça</a:t>
            </a:r>
            <a:r>
              <a:rPr lang="en-US" sz="2400" b="1" dirty="0"/>
              <a:t>, Hz. </a:t>
            </a:r>
            <a:r>
              <a:rPr lang="en-US" sz="2400" b="1" dirty="0" err="1"/>
              <a:t>Muhammed’in</a:t>
            </a:r>
            <a:r>
              <a:rPr lang="en-US" sz="2400" b="1" dirty="0"/>
              <a:t> </a:t>
            </a:r>
            <a:r>
              <a:rPr lang="en-US" sz="2400" b="1" dirty="0" err="1"/>
              <a:t>Hayatı</a:t>
            </a:r>
            <a:r>
              <a:rPr lang="en-US" sz="2400" b="1" dirty="0"/>
              <a:t> </a:t>
            </a:r>
            <a:r>
              <a:rPr lang="en-US" sz="2400" b="1" dirty="0" err="1"/>
              <a:t>ve</a:t>
            </a:r>
            <a:r>
              <a:rPr lang="en-US" sz="2400" b="1" dirty="0"/>
              <a:t> </a:t>
            </a:r>
            <a:r>
              <a:rPr lang="en-US" sz="2400" b="1" dirty="0" err="1"/>
              <a:t>Temel</a:t>
            </a:r>
            <a:r>
              <a:rPr lang="en-US" sz="2400" b="1" dirty="0"/>
              <a:t> Dini </a:t>
            </a:r>
            <a:r>
              <a:rPr lang="en-US" sz="2400" b="1" dirty="0" err="1"/>
              <a:t>Bilgiler</a:t>
            </a:r>
            <a:r>
              <a:rPr lang="en-US" sz="2400" b="1" dirty="0"/>
              <a:t> </a:t>
            </a:r>
            <a:r>
              <a:rPr lang="en-US" sz="2400" b="1" dirty="0" err="1"/>
              <a:t>dersleri</a:t>
            </a:r>
            <a:r>
              <a:rPr lang="en-US" sz="2400" b="1" dirty="0"/>
              <a:t> </a:t>
            </a:r>
            <a:r>
              <a:rPr lang="en-US" sz="2400" b="1" dirty="0" err="1"/>
              <a:t>verilmektedir</a:t>
            </a:r>
            <a:r>
              <a:rPr lang="en-US" sz="2400" b="1" dirty="0"/>
              <a:t>.</a:t>
            </a:r>
          </a:p>
          <a:p>
            <a:pPr>
              <a:lnSpc>
                <a:spcPct val="90000"/>
              </a:lnSpc>
              <a:spcAft>
                <a:spcPts val="600"/>
              </a:spcAft>
            </a:pPr>
            <a:endParaRPr lang="en-US" sz="2400" b="1" dirty="0"/>
          </a:p>
          <a:p>
            <a:pPr indent="-228600">
              <a:lnSpc>
                <a:spcPct val="90000"/>
              </a:lnSpc>
              <a:spcAft>
                <a:spcPts val="600"/>
              </a:spcAft>
              <a:buFont typeface="Arial" panose="020B0604020202020204" pitchFamily="34" charset="0"/>
              <a:buChar char="•"/>
            </a:pPr>
            <a:r>
              <a:rPr lang="en-US" sz="2400" b="1" dirty="0"/>
              <a:t>İmam </a:t>
            </a:r>
            <a:r>
              <a:rPr lang="en-US" sz="2400" b="1" dirty="0" err="1"/>
              <a:t>Hatip</a:t>
            </a:r>
            <a:r>
              <a:rPr lang="en-US" sz="2400" b="1" dirty="0"/>
              <a:t> </a:t>
            </a:r>
            <a:r>
              <a:rPr lang="en-US" sz="2400" b="1" dirty="0" err="1"/>
              <a:t>Liselerine</a:t>
            </a:r>
            <a:r>
              <a:rPr lang="en-US" sz="2400" b="1" dirty="0"/>
              <a:t> </a:t>
            </a:r>
            <a:r>
              <a:rPr lang="en-US" sz="2400" b="1" dirty="0" err="1"/>
              <a:t>ya</a:t>
            </a:r>
            <a:r>
              <a:rPr lang="en-US" sz="2400" b="1" dirty="0"/>
              <a:t> da </a:t>
            </a:r>
            <a:r>
              <a:rPr lang="en-US" sz="2400" b="1" dirty="0" err="1"/>
              <a:t>diğer</a:t>
            </a:r>
            <a:r>
              <a:rPr lang="en-US" sz="2400" b="1" dirty="0"/>
              <a:t> </a:t>
            </a:r>
            <a:r>
              <a:rPr lang="en-US" sz="2400" b="1" dirty="0" err="1"/>
              <a:t>liselere</a:t>
            </a:r>
            <a:r>
              <a:rPr lang="en-US" sz="2400" b="1" dirty="0"/>
              <a:t> </a:t>
            </a:r>
            <a:r>
              <a:rPr lang="en-US" sz="2400" b="1" dirty="0" err="1"/>
              <a:t>geçiş</a:t>
            </a:r>
            <a:r>
              <a:rPr lang="en-US" sz="2400" b="1" dirty="0"/>
              <a:t> </a:t>
            </a:r>
            <a:r>
              <a:rPr lang="en-US" sz="2400" b="1" dirty="0" err="1"/>
              <a:t>mevcuttur</a:t>
            </a:r>
            <a:r>
              <a:rPr lang="en-US" sz="2400" b="1" dirty="0"/>
              <a:t>.</a:t>
            </a:r>
          </a:p>
        </p:txBody>
      </p:sp>
      <p:sp>
        <p:nvSpPr>
          <p:cNvPr id="17" name="Arc 16">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30700472"/>
      </p:ext>
    </p:extLst>
  </p:cSld>
  <p:clrMapOvr>
    <a:masterClrMapping/>
  </p:clrMapOvr>
  <mc:AlternateContent xmlns:mc="http://schemas.openxmlformats.org/markup-compatibility/2006">
    <mc:Choice xmlns:p14="http://schemas.microsoft.com/office/powerpoint/2010/main" xmlns="" Requires="p14">
      <p:transition spd="med" p14:dur="700" advClick="0" advTm="5000">
        <p:fade/>
      </p:transition>
    </mc:Choice>
    <mc:Fallback>
      <p:transition spd="med" advClick="0" advTm="5000">
        <p:fade/>
      </p:transition>
    </mc:Fallback>
  </mc:AlternateContent>
</p:sld>
</file>

<file path=ppt/theme/theme1.xml><?xml version="1.0" encoding="utf-8"?>
<a:theme xmlns:a="http://schemas.openxmlformats.org/drawingml/2006/main" name="ShapesVTI">
  <a:themeElements>
    <a:clrScheme name="AnalogousFromLightSeedRightStep">
      <a:dk1>
        <a:srgbClr val="000000"/>
      </a:dk1>
      <a:lt1>
        <a:srgbClr val="FFFFFF"/>
      </a:lt1>
      <a:dk2>
        <a:srgbClr val="412624"/>
      </a:dk2>
      <a:lt2>
        <a:srgbClr val="E6E8E2"/>
      </a:lt2>
      <a:accent1>
        <a:srgbClr val="A996C6"/>
      </a:accent1>
      <a:accent2>
        <a:srgbClr val="AF7FBA"/>
      </a:accent2>
      <a:accent3>
        <a:srgbClr val="C593B9"/>
      </a:accent3>
      <a:accent4>
        <a:srgbClr val="BA7F94"/>
      </a:accent4>
      <a:accent5>
        <a:srgbClr val="C69996"/>
      </a:accent5>
      <a:accent6>
        <a:srgbClr val="BA9B7F"/>
      </a:accent6>
      <a:hlink>
        <a:srgbClr val="758A53"/>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650</Words>
  <Application>Microsoft Office PowerPoint</Application>
  <PresentationFormat>Özel</PresentationFormat>
  <Paragraphs>107</Paragraphs>
  <Slides>28</Slides>
  <Notes>2</Notes>
  <HiddenSlides>0</HiddenSlides>
  <MMClips>1</MMClips>
  <ScaleCrop>false</ScaleCrop>
  <HeadingPairs>
    <vt:vector size="4" baseType="variant">
      <vt:variant>
        <vt:lpstr>Tema</vt:lpstr>
      </vt:variant>
      <vt:variant>
        <vt:i4>2</vt:i4>
      </vt:variant>
      <vt:variant>
        <vt:lpstr>Slayt Başlıkları</vt:lpstr>
      </vt:variant>
      <vt:variant>
        <vt:i4>28</vt:i4>
      </vt:variant>
    </vt:vector>
  </HeadingPairs>
  <TitlesOfParts>
    <vt:vector size="30" baseType="lpstr">
      <vt:lpstr>ShapesVTI</vt:lpstr>
      <vt:lpstr>Winter</vt:lpstr>
      <vt:lpstr>İLKOKULDAN ORTAOKULA GEÇİŞ </vt:lpstr>
      <vt:lpstr>Slayt 2</vt:lpstr>
      <vt:lpstr>Slayt 3</vt:lpstr>
      <vt:lpstr>Slayt 4</vt:lpstr>
      <vt:lpstr>Slayt 5</vt:lpstr>
      <vt:lpstr>Slayt 6</vt:lpstr>
      <vt:lpstr>Slayt 7</vt:lpstr>
      <vt:lpstr>Slayt 8</vt:lpstr>
      <vt:lpstr>Slayt 9</vt:lpstr>
      <vt:lpstr>Slayt 10</vt:lpstr>
      <vt:lpstr>Normal ortaokullarla İmam Hatip Ortaokulu arasında ders saati farkı var mı?</vt:lpstr>
      <vt:lpstr>Slayt 12</vt:lpstr>
      <vt:lpstr> Normal ortaokullardan farklı olarak İmam Hatip Ortaokullarında ek olarak hangi dersler vardır?  </vt:lpstr>
      <vt:lpstr>Slayt 14</vt:lpstr>
      <vt:lpstr>SEÇMELİ DERSLER</vt:lpstr>
      <vt:lpstr>Slayt 16</vt:lpstr>
      <vt:lpstr>Slayt 17</vt:lpstr>
      <vt:lpstr>Kur’an-ı Kerim  </vt:lpstr>
      <vt:lpstr>Slayt 19</vt:lpstr>
      <vt:lpstr>Hz. Muhammed’in Hayatı  </vt:lpstr>
      <vt:lpstr>Temel Dini Bilgiler  </vt:lpstr>
      <vt:lpstr>Yazarlık ve Yazma Becerileri  </vt:lpstr>
      <vt:lpstr>Bilim Uygulamaları  </vt:lpstr>
      <vt:lpstr>Matematik Uygulamaları  </vt:lpstr>
      <vt:lpstr>Spor ve Fiziki Etkinlikler</vt:lpstr>
      <vt:lpstr>Drama  </vt:lpstr>
      <vt:lpstr>Zeka Oyunları  </vt:lpstr>
      <vt:lpstr>BUNDAN SONRAKİ EĞİTİM VE OKUL HAYATINIZDA BAŞARILAR DİLERİM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İLKOKULDAN ORTAOKULA GEÇİŞ</dc:title>
  <dc:creator>Yunus Emre Sevener</dc:creator>
  <cp:lastModifiedBy>okul</cp:lastModifiedBy>
  <cp:revision>25</cp:revision>
  <dcterms:created xsi:type="dcterms:W3CDTF">2020-05-06T15:14:04Z</dcterms:created>
  <dcterms:modified xsi:type="dcterms:W3CDTF">2021-05-22T19:30:41Z</dcterms:modified>
</cp:coreProperties>
</file>